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260" r:id="rId3"/>
    <p:sldId id="261" r:id="rId4"/>
    <p:sldId id="258" r:id="rId5"/>
    <p:sldId id="296" r:id="rId6"/>
    <p:sldId id="298" r:id="rId7"/>
    <p:sldId id="300" r:id="rId8"/>
    <p:sldId id="303" r:id="rId9"/>
    <p:sldId id="301" r:id="rId10"/>
    <p:sldId id="314" r:id="rId11"/>
    <p:sldId id="289" r:id="rId12"/>
    <p:sldId id="304" r:id="rId13"/>
    <p:sldId id="315" r:id="rId14"/>
    <p:sldId id="316" r:id="rId15"/>
    <p:sldId id="317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299" r:id="rId25"/>
    <p:sldId id="311" r:id="rId26"/>
    <p:sldId id="313" r:id="rId27"/>
    <p:sldId id="312" r:id="rId28"/>
    <p:sldId id="328" r:id="rId29"/>
    <p:sldId id="329" r:id="rId30"/>
    <p:sldId id="306" r:id="rId31"/>
    <p:sldId id="308" r:id="rId32"/>
    <p:sldId id="307" r:id="rId33"/>
    <p:sldId id="309" r:id="rId34"/>
    <p:sldId id="310" r:id="rId35"/>
    <p:sldId id="330" r:id="rId36"/>
    <p:sldId id="331" r:id="rId37"/>
    <p:sldId id="262" r:id="rId38"/>
    <p:sldId id="276" r:id="rId39"/>
    <p:sldId id="332" r:id="rId40"/>
    <p:sldId id="302" r:id="rId41"/>
    <p:sldId id="333" r:id="rId42"/>
    <p:sldId id="334" r:id="rId43"/>
    <p:sldId id="264" r:id="rId44"/>
    <p:sldId id="305" r:id="rId45"/>
    <p:sldId id="335" r:id="rId46"/>
    <p:sldId id="336" r:id="rId47"/>
    <p:sldId id="337" r:id="rId48"/>
    <p:sldId id="338" r:id="rId49"/>
    <p:sldId id="297" r:id="rId50"/>
    <p:sldId id="339" r:id="rId51"/>
    <p:sldId id="340" r:id="rId52"/>
    <p:sldId id="341" r:id="rId53"/>
    <p:sldId id="342" r:id="rId54"/>
    <p:sldId id="343" r:id="rId55"/>
    <p:sldId id="344" r:id="rId56"/>
    <p:sldId id="287" r:id="rId57"/>
    <p:sldId id="345" r:id="rId58"/>
    <p:sldId id="364" r:id="rId59"/>
    <p:sldId id="275" r:id="rId60"/>
    <p:sldId id="268" r:id="rId61"/>
    <p:sldId id="269" r:id="rId62"/>
    <p:sldId id="270" r:id="rId63"/>
    <p:sldId id="271" r:id="rId64"/>
    <p:sldId id="273" r:id="rId65"/>
    <p:sldId id="274" r:id="rId66"/>
    <p:sldId id="365" r:id="rId67"/>
    <p:sldId id="277" r:id="rId68"/>
    <p:sldId id="278" r:id="rId69"/>
    <p:sldId id="279" r:id="rId70"/>
    <p:sldId id="280" r:id="rId71"/>
    <p:sldId id="282" r:id="rId72"/>
    <p:sldId id="281" r:id="rId73"/>
    <p:sldId id="283" r:id="rId74"/>
    <p:sldId id="284" r:id="rId75"/>
    <p:sldId id="285" r:id="rId76"/>
    <p:sldId id="286" r:id="rId77"/>
    <p:sldId id="366" r:id="rId78"/>
    <p:sldId id="288" r:id="rId79"/>
    <p:sldId id="367" r:id="rId80"/>
    <p:sldId id="290" r:id="rId81"/>
    <p:sldId id="291" r:id="rId82"/>
    <p:sldId id="292" r:id="rId83"/>
    <p:sldId id="293" r:id="rId84"/>
    <p:sldId id="294" r:id="rId85"/>
    <p:sldId id="295" r:id="rId86"/>
    <p:sldId id="368" r:id="rId87"/>
    <p:sldId id="369" r:id="rId88"/>
    <p:sldId id="352" r:id="rId89"/>
    <p:sldId id="353" r:id="rId90"/>
    <p:sldId id="354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9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39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2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5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9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9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3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8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5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hebook.blogspot.com/2011/06/matrix.html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freepngimg.com/png/27386-container-photo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dengrang.tistory.com/791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855647" y="2676872"/>
            <a:ext cx="4480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1, 2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장 강의 자료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840962" y="4346555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56390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798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단기간의 과대 선정을 믿지 말자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	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	        AI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에 대한 전망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69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7C929-318F-42B5-AC5B-C374463B7565}"/>
              </a:ext>
            </a:extLst>
          </p:cNvPr>
          <p:cNvSpPr txBox="1"/>
          <p:nvPr/>
        </p:nvSpPr>
        <p:spPr>
          <a:xfrm>
            <a:off x="279444" y="1914037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지나친 기대는 큰 실망을 가져온다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실망은 투자 감소로 이어진다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투자 감소는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AI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겨울로 이어진다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777933-4213-4089-BB2B-DB468058B133}"/>
              </a:ext>
            </a:extLst>
          </p:cNvPr>
          <p:cNvSpPr/>
          <p:nvPr/>
        </p:nvSpPr>
        <p:spPr>
          <a:xfrm>
            <a:off x="6101874" y="12591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3D7DA-4B7F-48CC-AD43-A870B18FEB3C}"/>
              </a:ext>
            </a:extLst>
          </p:cNvPr>
          <p:cNvSpPr txBox="1"/>
          <p:nvPr/>
        </p:nvSpPr>
        <p:spPr>
          <a:xfrm>
            <a:off x="6209874" y="2165684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우리 사회와 일상생활을 구성하는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거의 모든 과정에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AI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가 적용될 것</a:t>
            </a:r>
          </a:p>
        </p:txBody>
      </p:sp>
    </p:spTree>
    <p:extLst>
      <p:ext uri="{BB962C8B-B14F-4D97-AF65-F5344CB8AC3E}">
        <p14:creationId xmlns:p14="http://schemas.microsoft.com/office/powerpoint/2010/main" val="7227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275347" y="2856311"/>
            <a:ext cx="4993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이전</a:t>
            </a: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러닝의 간략한 역사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1.2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확률적 모델링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초창기 신경망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이전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러닝의 간략한 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59D0-7CD4-4D11-AC14-6052BD2AE700}"/>
              </a:ext>
            </a:extLst>
          </p:cNvPr>
          <p:cNvSpPr txBox="1"/>
          <p:nvPr/>
        </p:nvSpPr>
        <p:spPr>
          <a:xfrm>
            <a:off x="339535" y="2067109"/>
            <a:ext cx="75603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확률적 모델링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(probability modeling)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통계학 이론을 데이터 분석에 응용한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1950’s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대규모 신경망에 대한 효율적인 학습 방법이 없었음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1980’s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역전파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알고리즘 발견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현재의 신경망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커널 방법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이전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러닝의 간략한 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59D0-7CD4-4D11-AC14-6052BD2AE700}"/>
              </a:ext>
            </a:extLst>
          </p:cNvPr>
          <p:cNvSpPr txBox="1"/>
          <p:nvPr/>
        </p:nvSpPr>
        <p:spPr>
          <a:xfrm>
            <a:off x="339535" y="2067109"/>
            <a:ext cx="103445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커널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(Kernel method)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분류 알고리즘의 한 종류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		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서포트 벡터 머신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(Support Vector Machine, SVM)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 가장 유명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SVM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데이터 포인트 그룹 사이에 좋은 결정경계를 찾음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CD56E-EE2B-4017-BF48-3E3CD551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12" y="3429000"/>
            <a:ext cx="6330366" cy="32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확률적 모델링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초창기 신경망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이전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러닝의 간략한 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59D0-7CD4-4D11-AC14-6052BD2AE700}"/>
              </a:ext>
            </a:extLst>
          </p:cNvPr>
          <p:cNvSpPr txBox="1"/>
          <p:nvPr/>
        </p:nvSpPr>
        <p:spPr>
          <a:xfrm>
            <a:off x="339534" y="2067109"/>
            <a:ext cx="112428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결정 트리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(decision tree)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플로우차트와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같은 구조를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		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랜덤 포레스트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(Random Forest)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		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결정 트리 학습에 기초한 것으로 안정적이고 실전에 유용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부스팅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머신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(gradient boosting machine)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약한 예측 모델인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결정트리를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앙상블 하는 것을 기반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이전 모델에서 놓친 데이터 포인트를 보완하는 새로운 모델을 반복적으로 훈련함으로써 머신 러닝 모델을 향상하는 방법인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부스팅을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9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67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딥러닝의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특징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 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머신 러닝의 최근 동향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이전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러닝의 간략한 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659D0-7CD4-4D11-AC14-6052BD2AE700}"/>
              </a:ext>
            </a:extLst>
          </p:cNvPr>
          <p:cNvSpPr txBox="1"/>
          <p:nvPr/>
        </p:nvSpPr>
        <p:spPr>
          <a:xfrm>
            <a:off x="313353" y="2128406"/>
            <a:ext cx="11451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머신 러닝에서 가장 중요한 단계인 특성 공학을 자동화 한다는 장점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특성공학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(feature engineering)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초기 학습을 위한 데이터의 변환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전처리라고도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딥러닝에서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데이터를 학습하는 방법의 특징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층을 거치며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점진적으로 복잡한 표현이 만들어짐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점진적인 중간 표현이 공동으로 학습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EEF20-987E-47A4-80F2-4EF0566315DF}"/>
              </a:ext>
            </a:extLst>
          </p:cNvPr>
          <p:cNvSpPr txBox="1"/>
          <p:nvPr/>
        </p:nvSpPr>
        <p:spPr>
          <a:xfrm>
            <a:off x="339536" y="4876800"/>
            <a:ext cx="6609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머신러닝을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성공적으로 적용하기 위해 알아야 할 두 가지 기술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얕은 학습 문제를 위한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부스팅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머신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XGBoost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지각에 관한 문제를 위한 딥러닝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케라스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79162" y="2676872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1.3,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2018305057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이진</a:t>
            </a:r>
          </a:p>
        </p:txBody>
      </p:sp>
    </p:spTree>
    <p:extLst>
      <p:ext uri="{BB962C8B-B14F-4D97-AF65-F5344CB8AC3E}">
        <p14:creationId xmlns:p14="http://schemas.microsoft.com/office/powerpoint/2010/main" val="287333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458839" cy="707886"/>
            <a:chOff x="294640" y="3596640"/>
            <a:chExt cx="545883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1.3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216660" y="3709993"/>
              <a:ext cx="4536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왜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딥러닝일까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?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왜 지금일까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?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01D708-6BD1-304E-8BF8-03A4E9FA1C5C}"/>
              </a:ext>
            </a:extLst>
          </p:cNvPr>
          <p:cNvGrpSpPr/>
          <p:nvPr/>
        </p:nvGrpSpPr>
        <p:grpSpPr>
          <a:xfrm>
            <a:off x="619016" y="4756070"/>
            <a:ext cx="4040181" cy="707886"/>
            <a:chOff x="294640" y="3596640"/>
            <a:chExt cx="4040181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AAB451-11F4-9847-9DAF-FF2FF63B7C44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2.1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9B9042-5AF5-F74C-9507-567D40A007A1}"/>
                </a:ext>
              </a:extLst>
            </p:cNvPr>
            <p:cNvSpPr txBox="1"/>
            <p:nvPr/>
          </p:nvSpPr>
          <p:spPr>
            <a:xfrm>
              <a:off x="1216660" y="370999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신경망과의 첫 만남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94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8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기간별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검색 추이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(Google)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DCF65E-8C5B-B241-A68A-4235ABBB6FF6}"/>
              </a:ext>
            </a:extLst>
          </p:cNvPr>
          <p:cNvGrpSpPr/>
          <p:nvPr/>
        </p:nvGrpSpPr>
        <p:grpSpPr>
          <a:xfrm>
            <a:off x="998483" y="2426387"/>
            <a:ext cx="10195034" cy="2459927"/>
            <a:chOff x="1146486" y="2671743"/>
            <a:chExt cx="10195034" cy="24599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F3D08-3264-104B-B960-6DB3B052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6" y="2671743"/>
              <a:ext cx="10195034" cy="245992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090900-B326-8845-827F-C3891D601D5D}"/>
                </a:ext>
              </a:extLst>
            </p:cNvPr>
            <p:cNvSpPr/>
            <p:nvPr/>
          </p:nvSpPr>
          <p:spPr>
            <a:xfrm>
              <a:off x="5108575" y="4676775"/>
              <a:ext cx="244475" cy="120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25B962-5D96-4D4F-815D-220E041039C0}"/>
              </a:ext>
            </a:extLst>
          </p:cNvPr>
          <p:cNvSpPr txBox="1"/>
          <p:nvPr/>
        </p:nvSpPr>
        <p:spPr>
          <a:xfrm>
            <a:off x="6785633" y="5264530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→ </a:t>
            </a: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010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년대부터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검색량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증가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BC8889-280F-8C4D-865C-9AF6CD548A99}"/>
              </a:ext>
            </a:extLst>
          </p:cNvPr>
          <p:cNvSpPr/>
          <p:nvPr/>
        </p:nvSpPr>
        <p:spPr>
          <a:xfrm>
            <a:off x="6585857" y="2558143"/>
            <a:ext cx="4717956" cy="2328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95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968130" y="2676872"/>
            <a:ext cx="22557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1.1,1.2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성장의 핵심 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4D7DDE-5DBD-2544-8969-4B1D2858088C}"/>
              </a:ext>
            </a:extLst>
          </p:cNvPr>
          <p:cNvSpPr/>
          <p:nvPr/>
        </p:nvSpPr>
        <p:spPr>
          <a:xfrm>
            <a:off x="4425043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데이터셋</a:t>
            </a:r>
            <a:r>
              <a:rPr kumimoji="1" lang="ko-Kore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과</a:t>
            </a:r>
            <a:endParaRPr kumimoji="1" lang="en-US" altLang="ko-Kore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벤치마크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97F12F-9A35-3644-BC43-3C7CFD74C1FA}"/>
              </a:ext>
            </a:extLst>
          </p:cNvPr>
          <p:cNvSpPr/>
          <p:nvPr/>
        </p:nvSpPr>
        <p:spPr>
          <a:xfrm>
            <a:off x="8162412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알고리즘</a:t>
            </a:r>
            <a:r>
              <a:rPr kumimoji="1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향상</a:t>
            </a:r>
            <a:endParaRPr kumimoji="1" lang="ko-Kore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78D26D-E603-3246-943E-F721F6A00D72}"/>
              </a:ext>
            </a:extLst>
          </p:cNvPr>
          <p:cNvSpPr/>
          <p:nvPr/>
        </p:nvSpPr>
        <p:spPr>
          <a:xfrm>
            <a:off x="687674" y="2273191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350805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하드웨어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–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CPU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발전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4DD4C1-0D8E-6640-86B8-47ED746D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414427"/>
            <a:ext cx="6926715" cy="3352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출처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www.cpubenchmark.net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2917860"/>
            <a:ext cx="3421294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CPU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성능의 비약적 발전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PC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의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소형화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공간적 제약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X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	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  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53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하드웨어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–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GPU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발전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출처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www.cpubenchmark.net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4310792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GPU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성능의 발전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</a:t>
            </a:r>
            <a:r>
              <a:rPr kumimoji="1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병렬연산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성능 향상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대형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CPU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가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소형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GPU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로 대체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221B09-39F1-CE4F-AA3F-5931CD03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281982"/>
            <a:ext cx="6802188" cy="3899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F3DDDA-0F01-E84E-B27F-19D4040F48C6}"/>
              </a:ext>
            </a:extLst>
          </p:cNvPr>
          <p:cNvSpPr txBox="1"/>
          <p:nvPr/>
        </p:nvSpPr>
        <p:spPr>
          <a:xfrm>
            <a:off x="8083032" y="2273284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딥러닝에서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GPU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의 중요성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빠른 </a:t>
            </a:r>
            <a:r>
              <a:rPr kumimoji="1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병렬연산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성능 요구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CPU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보다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GPU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가 적합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5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>
            <a:extLst>
              <a:ext uri="{FF2B5EF4-FFF2-40B4-BE49-F238E27FC236}">
                <a16:creationId xmlns:a16="http://schemas.microsoft.com/office/drawing/2014/main" id="{7380D083-5826-0248-B5A2-B701FA732EFD}"/>
              </a:ext>
            </a:extLst>
          </p:cNvPr>
          <p:cNvSpPr txBox="1"/>
          <p:nvPr/>
        </p:nvSpPr>
        <p:spPr>
          <a:xfrm>
            <a:off x="1092489" y="236177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.4MB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데이터셋과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벤치마크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BB4BC-E5EC-F04E-BCDC-8F1F0CA59B08}"/>
              </a:ext>
            </a:extLst>
          </p:cNvPr>
          <p:cNvSpPr txBox="1"/>
          <p:nvPr/>
        </p:nvSpPr>
        <p:spPr>
          <a:xfrm>
            <a:off x="1937950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저장장치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의 발전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554B3A0-F025-9942-9ECB-21CB6DB7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637830"/>
            <a:ext cx="304464" cy="32054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4AC72E1-F415-F941-B041-0F32A76EA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2637830"/>
            <a:ext cx="304464" cy="3205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2CE1D5B-CA14-CE4D-98ED-9D3263B4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2637830"/>
            <a:ext cx="304464" cy="32054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EC7A7E2-BEC3-C94C-AC6A-7D449EFDA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950673"/>
            <a:ext cx="304464" cy="32054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5DC1D-5B24-D94C-B58E-237DA1A3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2638134"/>
            <a:ext cx="304464" cy="32054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499520F-E56C-A545-A4A3-5B1E0C3A8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2949265"/>
            <a:ext cx="304464" cy="3205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FCC3778-57DE-DF4C-8A1F-666CA5D4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2953207"/>
            <a:ext cx="304464" cy="32054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E1E31C7-16CB-AA49-B1CD-460D3F2EF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2949264"/>
            <a:ext cx="304464" cy="32054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39DA279-B501-6B46-AA01-D71FC2FA4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266480"/>
            <a:ext cx="304464" cy="32054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8DC158F-4AB6-3343-BDA9-3F54A1CA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266480"/>
            <a:ext cx="304464" cy="32054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37FBAF0-CF70-E941-AA7E-B9F5FA47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266480"/>
            <a:ext cx="304464" cy="3205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EEDF2C2-C3BF-2049-B8B5-47224400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579323"/>
            <a:ext cx="304464" cy="3205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E4F89FF-5040-3F43-B8E2-2205107F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266784"/>
            <a:ext cx="304464" cy="3205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E27890F-32D6-3D49-8521-77B67C60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3577915"/>
            <a:ext cx="304464" cy="3205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2FDD4C-69FC-4B4A-BD84-526AC368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3581857"/>
            <a:ext cx="304464" cy="3205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B30B215-C9DC-2547-A3A9-9A4EF58C0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3577914"/>
            <a:ext cx="304464" cy="32054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A49E68E-79F3-1D45-AC62-A079EA76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902273"/>
            <a:ext cx="304464" cy="3205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5CF1DA8-43CE-FD45-9AE6-D09DCF7C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902273"/>
            <a:ext cx="304464" cy="32054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8E84B3D-5492-7E41-A251-9FAE146F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902273"/>
            <a:ext cx="304464" cy="32054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47DB85-CF4A-D748-A81B-4F89F981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215116"/>
            <a:ext cx="304464" cy="32054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52069C-BD45-4C48-852C-8F49FBB7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902577"/>
            <a:ext cx="304464" cy="32054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1FB842A-78AD-DB49-A397-61531EF4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213708"/>
            <a:ext cx="304464" cy="32054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0ACA37-A3C8-084B-832F-C2D15F92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217650"/>
            <a:ext cx="304464" cy="32054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3FB73A3-156E-944D-AE07-A0AD0B58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213707"/>
            <a:ext cx="304464" cy="3205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FCB7B79-CD04-B640-8DBC-3F34A003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50" y="2950986"/>
            <a:ext cx="304464" cy="32054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0E771EB4-47BB-4C4F-B29F-77C7C5C5A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569242"/>
            <a:ext cx="304464" cy="32054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FC7FB7C-0794-DB4F-B4F4-75E62E44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885049"/>
            <a:ext cx="304464" cy="320549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BD62496-E004-F845-A542-04D6B5E6C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197892"/>
            <a:ext cx="304464" cy="32054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E2DA524D-8C51-614C-8170-7FFDC94E1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643347"/>
            <a:ext cx="304464" cy="32054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3BFB0794-5A72-A54E-BAFC-D1B7E2BA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956190"/>
            <a:ext cx="304464" cy="320549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A0ECA5D-A65E-4C49-9418-881FFC5F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271997"/>
            <a:ext cx="304464" cy="32054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33A20C67-FB56-3F4B-A6CA-B366C598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78" y="3261489"/>
            <a:ext cx="304464" cy="320549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B178BE4-AFC5-7244-B7EF-CBE9B2C9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577913"/>
            <a:ext cx="304464" cy="32054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5C9170F-9510-9D48-BFD9-BA92F456E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220633"/>
            <a:ext cx="304464" cy="32054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2D47BF6-8FD2-DD47-A9D5-6BF2D519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9" y="2637829"/>
            <a:ext cx="304464" cy="32054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48A963DB-85D9-8843-9372-9D05B18EE513}"/>
              </a:ext>
            </a:extLst>
          </p:cNvPr>
          <p:cNvSpPr txBox="1"/>
          <p:nvPr/>
        </p:nvSpPr>
        <p:spPr>
          <a:xfrm>
            <a:off x="2037044" y="5178577"/>
            <a:ext cx="430887" cy="3472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••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46" name="그림 14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287AD77-A53B-CC43-B69F-164DA2107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83" y="3411304"/>
            <a:ext cx="1373568" cy="96074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A2A787B5-B26A-BC4B-8ECE-F4DF9B410A59}"/>
              </a:ext>
            </a:extLst>
          </p:cNvPr>
          <p:cNvSpPr txBox="1"/>
          <p:nvPr/>
        </p:nvSpPr>
        <p:spPr>
          <a:xfrm>
            <a:off x="3124422" y="369802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45C8052-DEB8-1A47-9739-715B8D84BA44}"/>
              </a:ext>
            </a:extLst>
          </p:cNvPr>
          <p:cNvSpPr txBox="1"/>
          <p:nvPr/>
        </p:nvSpPr>
        <p:spPr>
          <a:xfrm>
            <a:off x="3378549" y="270296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1TB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6754889-588A-4846-A0C7-52FB59805884}"/>
              </a:ext>
            </a:extLst>
          </p:cNvPr>
          <p:cNvSpPr txBox="1"/>
          <p:nvPr/>
        </p:nvSpPr>
        <p:spPr>
          <a:xfrm>
            <a:off x="8143312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인터넷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의 발전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1AD4E764-A490-C346-9749-4962AA788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522355"/>
            <a:ext cx="304464" cy="320549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5769D038-F57D-7E4D-B5D2-45D67DE3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520947"/>
            <a:ext cx="304464" cy="32054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E05C2D40-784D-7C4F-BC18-5DDEDC9B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524889"/>
            <a:ext cx="304464" cy="32054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A150F6C0-72EA-1C4D-8733-CD578557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520946"/>
            <a:ext cx="304464" cy="320549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AE15B86A-438D-1E4E-A59D-FD6D635DC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505131"/>
            <a:ext cx="304464" cy="32054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23843112-8A1D-DF43-8851-3B56FF32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527872"/>
            <a:ext cx="304464" cy="32054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142BAF6-CEFF-9744-AD13-2828F6DF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829594"/>
            <a:ext cx="304464" cy="32054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EA42EA99-8833-404A-BE6E-CE56E07C4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828186"/>
            <a:ext cx="304464" cy="32054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65AB3FFE-6EA1-BF44-9795-C2D3DBA6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832128"/>
            <a:ext cx="304464" cy="32054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EEAEB3C1-2176-0C40-B45F-4EE13B2B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828185"/>
            <a:ext cx="304464" cy="32054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2C1DC3D8-8DF8-A54F-AF50-E6DD3D920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812370"/>
            <a:ext cx="304464" cy="32054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258B896E-1344-8845-A1CD-6693E431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835111"/>
            <a:ext cx="304464" cy="3205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D748E5-668E-004A-9ADE-89C2F252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" y="1845858"/>
            <a:ext cx="4190259" cy="4411640"/>
          </a:xfrm>
          <a:prstGeom prst="rect">
            <a:avLst/>
          </a:prstGeom>
        </p:spPr>
      </p:pic>
      <p:pic>
        <p:nvPicPr>
          <p:cNvPr id="165" name="그림 164" descr="옥외설치물이(가) 표시된 사진&#10;&#10;자동 생성된 설명">
            <a:extLst>
              <a:ext uri="{FF2B5EF4-FFF2-40B4-BE49-F238E27FC236}">
                <a16:creationId xmlns:a16="http://schemas.microsoft.com/office/drawing/2014/main" id="{F8B24860-C4D6-FC46-BA0A-AD20EE618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97" y="2630353"/>
            <a:ext cx="4090240" cy="27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알고리즘 향상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1DC6C-5DA4-DB44-8639-5C6E074131DC}"/>
              </a:ext>
            </a:extLst>
          </p:cNvPr>
          <p:cNvSpPr txBox="1"/>
          <p:nvPr/>
        </p:nvSpPr>
        <p:spPr>
          <a:xfrm>
            <a:off x="6663494" y="1914109"/>
            <a:ext cx="4350871" cy="3276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알고리즘의 개선으로 해결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활성화 함수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actication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function)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기존 선형분류기를 비선형분류기로 변형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가중치 초기화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(weight initialization)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     과대 적합 해소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더 좋은 최적화 방법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  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레이블과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예측값의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차이 감소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   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ex) </a:t>
            </a: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RMSProp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Adam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DEFC2-A606-D44A-8C9B-55295BBE62E6}"/>
              </a:ext>
            </a:extLst>
          </p:cNvPr>
          <p:cNvSpPr txBox="1"/>
          <p:nvPr/>
        </p:nvSpPr>
        <p:spPr>
          <a:xfrm>
            <a:off x="503592" y="1905144"/>
            <a:ext cx="5420074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과거의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문제점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깊은 심층 신경망을 훈련시킬 안정적인 방법이 없었음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층이 늘어남에 따라 피드백 신호가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희미해짐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73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48724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95743 0.0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7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새로운 투자의 바람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8" name="그래픽 7" descr="동전 윤곽선">
            <a:extLst>
              <a:ext uri="{FF2B5EF4-FFF2-40B4-BE49-F238E27FC236}">
                <a16:creationId xmlns:a16="http://schemas.microsoft.com/office/drawing/2014/main" id="{157D854C-AC23-094E-AE80-DCFB7BC29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819" y="3358168"/>
            <a:ext cx="1369130" cy="1369130"/>
          </a:xfrm>
          <a:prstGeom prst="rect">
            <a:avLst/>
          </a:prstGeom>
        </p:spPr>
      </p:pic>
      <p:pic>
        <p:nvPicPr>
          <p:cNvPr id="29" name="그래픽 28" descr="동전 윤곽선">
            <a:extLst>
              <a:ext uri="{FF2B5EF4-FFF2-40B4-BE49-F238E27FC236}">
                <a16:creationId xmlns:a16="http://schemas.microsoft.com/office/drawing/2014/main" id="{3B177124-A9F1-2244-AED1-D287DEED7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237" y="3618668"/>
            <a:ext cx="854117" cy="854117"/>
          </a:xfrm>
          <a:prstGeom prst="rect">
            <a:avLst/>
          </a:prstGeom>
        </p:spPr>
      </p:pic>
      <p:pic>
        <p:nvPicPr>
          <p:cNvPr id="30" name="그래픽 29" descr="동전 윤곽선">
            <a:extLst>
              <a:ext uri="{FF2B5EF4-FFF2-40B4-BE49-F238E27FC236}">
                <a16:creationId xmlns:a16="http://schemas.microsoft.com/office/drawing/2014/main" id="{DCFBEED2-6A84-F145-9969-46F8B043A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035" y="3641523"/>
            <a:ext cx="854117" cy="854117"/>
          </a:xfrm>
          <a:prstGeom prst="rect">
            <a:avLst/>
          </a:prstGeom>
        </p:spPr>
      </p:pic>
      <p:pic>
        <p:nvPicPr>
          <p:cNvPr id="31" name="그래픽 30" descr="동전 윤곽선">
            <a:extLst>
              <a:ext uri="{FF2B5EF4-FFF2-40B4-BE49-F238E27FC236}">
                <a16:creationId xmlns:a16="http://schemas.microsoft.com/office/drawing/2014/main" id="{FD48F493-C3AA-964F-B234-A9CE2575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243" y="3599593"/>
            <a:ext cx="854117" cy="854117"/>
          </a:xfrm>
          <a:prstGeom prst="rect">
            <a:avLst/>
          </a:prstGeom>
        </p:spPr>
      </p:pic>
      <p:pic>
        <p:nvPicPr>
          <p:cNvPr id="32" name="그래픽 31" descr="동전 윤곽선">
            <a:extLst>
              <a:ext uri="{FF2B5EF4-FFF2-40B4-BE49-F238E27FC236}">
                <a16:creationId xmlns:a16="http://schemas.microsoft.com/office/drawing/2014/main" id="{F7D08075-E364-454A-9D91-F516775D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515" y="4244936"/>
            <a:ext cx="854117" cy="854117"/>
          </a:xfrm>
          <a:prstGeom prst="rect">
            <a:avLst/>
          </a:prstGeom>
        </p:spPr>
      </p:pic>
      <p:pic>
        <p:nvPicPr>
          <p:cNvPr id="33" name="그래픽 32" descr="동전 윤곽선">
            <a:extLst>
              <a:ext uri="{FF2B5EF4-FFF2-40B4-BE49-F238E27FC236}">
                <a16:creationId xmlns:a16="http://schemas.microsoft.com/office/drawing/2014/main" id="{3D7E4312-0D37-7748-97A6-FD3F248D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271" y="4277511"/>
            <a:ext cx="854117" cy="854117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55A8EAD-F8D6-1049-B009-1ECF5916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656" y="2969160"/>
            <a:ext cx="854117" cy="854117"/>
          </a:xfrm>
          <a:prstGeom prst="rect">
            <a:avLst/>
          </a:prstGeom>
        </p:spPr>
      </p:pic>
      <p:pic>
        <p:nvPicPr>
          <p:cNvPr id="35" name="그래픽 34" descr="동전 윤곽선">
            <a:extLst>
              <a:ext uri="{FF2B5EF4-FFF2-40B4-BE49-F238E27FC236}">
                <a16:creationId xmlns:a16="http://schemas.microsoft.com/office/drawing/2014/main" id="{65961142-B385-3B4B-A038-C0D5BE2E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893" y="2918297"/>
            <a:ext cx="854117" cy="854117"/>
          </a:xfrm>
          <a:prstGeom prst="rect">
            <a:avLst/>
          </a:prstGeom>
        </p:spPr>
      </p:pic>
      <p:pic>
        <p:nvPicPr>
          <p:cNvPr id="80" name="그래픽 79" descr="동전 윤곽선">
            <a:extLst>
              <a:ext uri="{FF2B5EF4-FFF2-40B4-BE49-F238E27FC236}">
                <a16:creationId xmlns:a16="http://schemas.microsoft.com/office/drawing/2014/main" id="{35D3A587-908C-AF43-A7CF-DC2A5C32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749" y="2995637"/>
            <a:ext cx="854117" cy="854117"/>
          </a:xfrm>
          <a:prstGeom prst="rect">
            <a:avLst/>
          </a:prstGeom>
        </p:spPr>
      </p:pic>
      <p:pic>
        <p:nvPicPr>
          <p:cNvPr id="81" name="그래픽 80" descr="동전 윤곽선">
            <a:extLst>
              <a:ext uri="{FF2B5EF4-FFF2-40B4-BE49-F238E27FC236}">
                <a16:creationId xmlns:a16="http://schemas.microsoft.com/office/drawing/2014/main" id="{5C86F307-77D8-994E-BA32-3C52709FC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595" y="4244935"/>
            <a:ext cx="854117" cy="854117"/>
          </a:xfrm>
          <a:prstGeom prst="rect">
            <a:avLst/>
          </a:prstGeom>
        </p:spPr>
      </p:pic>
      <p:pic>
        <p:nvPicPr>
          <p:cNvPr id="82" name="그래픽 81" descr="동전 윤곽선">
            <a:extLst>
              <a:ext uri="{FF2B5EF4-FFF2-40B4-BE49-F238E27FC236}">
                <a16:creationId xmlns:a16="http://schemas.microsoft.com/office/drawing/2014/main" id="{20DB050A-14C8-804A-8D49-AECD01E49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2800" y="3599593"/>
            <a:ext cx="854117" cy="854117"/>
          </a:xfrm>
          <a:prstGeom prst="rect">
            <a:avLst/>
          </a:prstGeom>
        </p:spPr>
      </p:pic>
      <p:pic>
        <p:nvPicPr>
          <p:cNvPr id="83" name="그래픽 82" descr="동전 윤곽선">
            <a:extLst>
              <a:ext uri="{FF2B5EF4-FFF2-40B4-BE49-F238E27FC236}">
                <a16:creationId xmlns:a16="http://schemas.microsoft.com/office/drawing/2014/main" id="{C71E35DA-5E9A-0F4C-88D2-3F66E15C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572" y="2895107"/>
            <a:ext cx="854117" cy="854117"/>
          </a:xfrm>
          <a:prstGeom prst="rect">
            <a:avLst/>
          </a:prstGeom>
        </p:spPr>
      </p:pic>
      <p:pic>
        <p:nvPicPr>
          <p:cNvPr id="84" name="그래픽 83" descr="동전 윤곽선">
            <a:extLst>
              <a:ext uri="{FF2B5EF4-FFF2-40B4-BE49-F238E27FC236}">
                <a16:creationId xmlns:a16="http://schemas.microsoft.com/office/drawing/2014/main" id="{18292CAC-BC5A-BA45-8479-CE505160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549" y="3670551"/>
            <a:ext cx="854117" cy="854117"/>
          </a:xfrm>
          <a:prstGeom prst="rect">
            <a:avLst/>
          </a:prstGeom>
        </p:spPr>
      </p:pic>
      <p:pic>
        <p:nvPicPr>
          <p:cNvPr id="85" name="그래픽 84" descr="동전 윤곽선">
            <a:extLst>
              <a:ext uri="{FF2B5EF4-FFF2-40B4-BE49-F238E27FC236}">
                <a16:creationId xmlns:a16="http://schemas.microsoft.com/office/drawing/2014/main" id="{ABEA54D6-7CD7-9444-A43F-8C39FAEF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500" y="4313797"/>
            <a:ext cx="854117" cy="854117"/>
          </a:xfrm>
          <a:prstGeom prst="rect">
            <a:avLst/>
          </a:prstGeom>
        </p:spPr>
      </p:pic>
      <p:pic>
        <p:nvPicPr>
          <p:cNvPr id="86" name="그래픽 85" descr="동전 윤곽선">
            <a:extLst>
              <a:ext uri="{FF2B5EF4-FFF2-40B4-BE49-F238E27FC236}">
                <a16:creationId xmlns:a16="http://schemas.microsoft.com/office/drawing/2014/main" id="{4ABE74E3-D80A-A341-943E-343DCA52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294" y="2285098"/>
            <a:ext cx="854117" cy="854117"/>
          </a:xfrm>
          <a:prstGeom prst="rect">
            <a:avLst/>
          </a:prstGeom>
        </p:spPr>
      </p:pic>
      <p:pic>
        <p:nvPicPr>
          <p:cNvPr id="87" name="그래픽 86" descr="동전 윤곽선">
            <a:extLst>
              <a:ext uri="{FF2B5EF4-FFF2-40B4-BE49-F238E27FC236}">
                <a16:creationId xmlns:a16="http://schemas.microsoft.com/office/drawing/2014/main" id="{20489CED-1E54-B743-9B13-6F9FB779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4686" y="2226210"/>
            <a:ext cx="854117" cy="854117"/>
          </a:xfrm>
          <a:prstGeom prst="rect">
            <a:avLst/>
          </a:prstGeom>
        </p:spPr>
      </p:pic>
      <p:pic>
        <p:nvPicPr>
          <p:cNvPr id="88" name="그래픽 87" descr="동전 윤곽선">
            <a:extLst>
              <a:ext uri="{FF2B5EF4-FFF2-40B4-BE49-F238E27FC236}">
                <a16:creationId xmlns:a16="http://schemas.microsoft.com/office/drawing/2014/main" id="{903885FA-B951-A44D-BAC5-1CE0C57A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7636" y="2226210"/>
            <a:ext cx="854117" cy="854117"/>
          </a:xfrm>
          <a:prstGeom prst="rect">
            <a:avLst/>
          </a:prstGeom>
        </p:spPr>
      </p:pic>
      <p:pic>
        <p:nvPicPr>
          <p:cNvPr id="89" name="그래픽 88" descr="동전 윤곽선">
            <a:extLst>
              <a:ext uri="{FF2B5EF4-FFF2-40B4-BE49-F238E27FC236}">
                <a16:creationId xmlns:a16="http://schemas.microsoft.com/office/drawing/2014/main" id="{6A0394EC-D1C7-0F43-9CFC-C0A4BA2B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9020" y="4931017"/>
            <a:ext cx="854117" cy="854117"/>
          </a:xfrm>
          <a:prstGeom prst="rect">
            <a:avLst/>
          </a:prstGeom>
        </p:spPr>
      </p:pic>
      <p:pic>
        <p:nvPicPr>
          <p:cNvPr id="90" name="그래픽 89" descr="동전 윤곽선">
            <a:extLst>
              <a:ext uri="{FF2B5EF4-FFF2-40B4-BE49-F238E27FC236}">
                <a16:creationId xmlns:a16="http://schemas.microsoft.com/office/drawing/2014/main" id="{A64DEBAB-63FD-0B43-837B-95957815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791" y="4952452"/>
            <a:ext cx="854117" cy="854117"/>
          </a:xfrm>
          <a:prstGeom prst="rect">
            <a:avLst/>
          </a:prstGeom>
        </p:spPr>
      </p:pic>
      <p:pic>
        <p:nvPicPr>
          <p:cNvPr id="91" name="그래픽 90" descr="동전 윤곽선">
            <a:extLst>
              <a:ext uri="{FF2B5EF4-FFF2-40B4-BE49-F238E27FC236}">
                <a16:creationId xmlns:a16="http://schemas.microsoft.com/office/drawing/2014/main" id="{FEE6F85C-A4F4-7E41-B82C-86211AD6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2885" y="4907876"/>
            <a:ext cx="854117" cy="854117"/>
          </a:xfrm>
          <a:prstGeom prst="rect">
            <a:avLst/>
          </a:prstGeom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E59D5FDD-93D7-5648-8D47-9338BF991A95}"/>
              </a:ext>
            </a:extLst>
          </p:cNvPr>
          <p:cNvSpPr/>
          <p:nvPr/>
        </p:nvSpPr>
        <p:spPr>
          <a:xfrm rot="2730322">
            <a:off x="4894269" y="2665442"/>
            <a:ext cx="1327052" cy="1385453"/>
          </a:xfrm>
          <a:prstGeom prst="bentArrow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934B8-2C8E-E942-AD57-A937F292E68B}"/>
              </a:ext>
            </a:extLst>
          </p:cNvPr>
          <p:cNvSpPr txBox="1"/>
          <p:nvPr/>
        </p:nvSpPr>
        <p:spPr>
          <a:xfrm>
            <a:off x="2420399" y="295454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,900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만 달러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7FAFBA-5D29-A148-B9A7-F81F384B2992}"/>
              </a:ext>
            </a:extLst>
          </p:cNvPr>
          <p:cNvSpPr txBox="1"/>
          <p:nvPr/>
        </p:nvSpPr>
        <p:spPr>
          <a:xfrm>
            <a:off x="7689386" y="180952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3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억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9,400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만 달러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341F2C-FAB6-F34F-9C89-7DF5958D2BD4}"/>
              </a:ext>
            </a:extLst>
          </p:cNvPr>
          <p:cNvSpPr txBox="1"/>
          <p:nvPr/>
        </p:nvSpPr>
        <p:spPr>
          <a:xfrm>
            <a:off x="2873652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011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년</a:t>
            </a:r>
            <a:endParaRPr kumimoji="1" lang="ko-Kore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FFC803-5C69-4247-AA98-7E17FCDF129E}"/>
              </a:ext>
            </a:extLst>
          </p:cNvPr>
          <p:cNvSpPr txBox="1"/>
          <p:nvPr/>
        </p:nvSpPr>
        <p:spPr>
          <a:xfrm>
            <a:off x="8558329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014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년</a:t>
            </a:r>
            <a:endParaRPr kumimoji="1" lang="ko-Kore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1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4BA18DA-2C83-CB49-891A-1946FE922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501296"/>
            <a:ext cx="3454400" cy="800100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84C0453-2BBF-694F-93FB-DE73C2C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10" y="3429000"/>
            <a:ext cx="2959100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새로운 투자의 바람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원형 1">
            <a:extLst>
              <a:ext uri="{FF2B5EF4-FFF2-40B4-BE49-F238E27FC236}">
                <a16:creationId xmlns:a16="http://schemas.microsoft.com/office/drawing/2014/main" id="{C7AB76FC-D86E-5A4C-93C8-127EB646E37E}"/>
              </a:ext>
            </a:extLst>
          </p:cNvPr>
          <p:cNvSpPr/>
          <p:nvPr/>
        </p:nvSpPr>
        <p:spPr>
          <a:xfrm rot="2549840">
            <a:off x="1690708" y="2230024"/>
            <a:ext cx="3342645" cy="3342645"/>
          </a:xfrm>
          <a:prstGeom prst="pi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0" name="원형 39">
            <a:extLst>
              <a:ext uri="{FF2B5EF4-FFF2-40B4-BE49-F238E27FC236}">
                <a16:creationId xmlns:a16="http://schemas.microsoft.com/office/drawing/2014/main" id="{78A649F0-63AC-DA4A-848E-A713C3A02B20}"/>
              </a:ext>
            </a:extLst>
          </p:cNvPr>
          <p:cNvSpPr/>
          <p:nvPr/>
        </p:nvSpPr>
        <p:spPr>
          <a:xfrm rot="2549840" flipH="1" flipV="1">
            <a:off x="6414704" y="2181856"/>
            <a:ext cx="3348892" cy="3348892"/>
          </a:xfrm>
          <a:prstGeom prst="pi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29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0.4177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38763 0.0064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0" grpId="0" animBg="1"/>
      <p:bldP spid="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딥러닝의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전망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왜 지금일까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7A58EC-FFDA-3241-8D4F-5AC76B0221C1}"/>
              </a:ext>
            </a:extLst>
          </p:cNvPr>
          <p:cNvSpPr/>
          <p:nvPr/>
        </p:nvSpPr>
        <p:spPr>
          <a:xfrm>
            <a:off x="4974107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확장성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C804FB-FD37-0047-BD41-52975B69970C}"/>
              </a:ext>
            </a:extLst>
          </p:cNvPr>
          <p:cNvSpPr/>
          <p:nvPr/>
        </p:nvSpPr>
        <p:spPr>
          <a:xfrm>
            <a:off x="8712389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다용도</a:t>
            </a:r>
            <a:r>
              <a:rPr kumimoji="1" lang="ko-Kore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와</a:t>
            </a:r>
            <a:endParaRPr kumimoji="1" lang="en-US" altLang="ko-Kore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재사용성</a:t>
            </a:r>
            <a:endParaRPr kumimoji="1" lang="en-US" altLang="ko-Kore-KR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5CA05D-39FB-0245-A63A-61BEE24A3E33}"/>
              </a:ext>
            </a:extLst>
          </p:cNvPr>
          <p:cNvSpPr/>
          <p:nvPr/>
        </p:nvSpPr>
        <p:spPr>
          <a:xfrm>
            <a:off x="1235825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단순함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3675B-16C1-AF44-A0E5-4B4A4220D243}"/>
              </a:ext>
            </a:extLst>
          </p:cNvPr>
          <p:cNvSpPr txBox="1"/>
          <p:nvPr/>
        </p:nvSpPr>
        <p:spPr>
          <a:xfrm>
            <a:off x="1155304" y="4842893"/>
            <a:ext cx="24048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프레임워크 개발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ex) </a:t>
            </a: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Tenserflow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Theano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사용자 편의 도구 등장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ex) </a:t>
            </a: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Keras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AF72A-1117-C54D-B298-F20F8B650605}"/>
              </a:ext>
            </a:extLst>
          </p:cNvPr>
          <p:cNvSpPr txBox="1"/>
          <p:nvPr/>
        </p:nvSpPr>
        <p:spPr>
          <a:xfrm>
            <a:off x="4585809" y="4842926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무어의 법칙 혜택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(GPU, TPU)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모든 크기의 데이터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훈련가능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C8951-9F99-4441-8E51-EAD4352DEB6A}"/>
              </a:ext>
            </a:extLst>
          </p:cNvPr>
          <p:cNvSpPr txBox="1"/>
          <p:nvPr/>
        </p:nvSpPr>
        <p:spPr>
          <a:xfrm>
            <a:off x="8257567" y="4837782"/>
            <a:ext cx="3153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추가데이터만으로도 훈련 가능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온라인 학습 가능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다른 용도로 재사용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30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첫 만남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8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MNIST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데이터 셋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CC549-6E99-B749-A353-3E306033B92E}"/>
              </a:ext>
            </a:extLst>
          </p:cNvPr>
          <p:cNvSpPr txBox="1"/>
          <p:nvPr/>
        </p:nvSpPr>
        <p:spPr>
          <a:xfrm>
            <a:off x="687674" y="4132162"/>
            <a:ext cx="7206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손글씨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숫자로 이루어진 대형 데이터 셋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0~9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까지 총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개의 클래스로 이루어져있다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색상이 없는 흑백 이미지이다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이미지의 크기는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*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픽셀이다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7FC486-1D96-0F41-A11C-221F82E6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9" y="2091642"/>
            <a:ext cx="6412365" cy="1813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04E85-29C7-9A4D-A2F5-9239459C3E82}"/>
              </a:ext>
            </a:extLst>
          </p:cNvPr>
          <p:cNvSpPr txBox="1"/>
          <p:nvPr/>
        </p:nvSpPr>
        <p:spPr>
          <a:xfrm>
            <a:off x="5227813" y="3603311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▲ MNIST </a:t>
            </a:r>
            <a:r>
              <a: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샘플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이미지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71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566240" cy="707886"/>
            <a:chOff x="294640" y="3596640"/>
            <a:chExt cx="556624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1.1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216660" y="3709993"/>
              <a:ext cx="4644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인공지능과 머신 러닝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,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딥러닝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01D708-6BD1-304E-8BF8-03A4E9FA1C5C}"/>
              </a:ext>
            </a:extLst>
          </p:cNvPr>
          <p:cNvGrpSpPr/>
          <p:nvPr/>
        </p:nvGrpSpPr>
        <p:grpSpPr>
          <a:xfrm>
            <a:off x="619016" y="4756070"/>
            <a:ext cx="6800552" cy="707886"/>
            <a:chOff x="294640" y="3596640"/>
            <a:chExt cx="6800552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AAB451-11F4-9847-9DAF-FF2FF63B7C44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1.2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9B9042-5AF5-F74C-9507-567D40A007A1}"/>
                </a:ext>
              </a:extLst>
            </p:cNvPr>
            <p:cNvSpPr txBox="1"/>
            <p:nvPr/>
          </p:nvSpPr>
          <p:spPr>
            <a:xfrm>
              <a:off x="1216660" y="3709993"/>
              <a:ext cx="58785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딥러닝 이전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: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머신 러닝의 간략한 역사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케라스에서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MNIST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데이터셋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가져오기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CEEAE49-5FC4-6842-A7A3-8A79D4E7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" y="2054721"/>
            <a:ext cx="8293100" cy="2514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D3F356-AF5D-B14A-B839-DC4EBBFC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5" y="2754892"/>
            <a:ext cx="2110114" cy="1814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5D46C-A623-444A-A869-8CCC2FA4745E}"/>
              </a:ext>
            </a:extLst>
          </p:cNvPr>
          <p:cNvSpPr txBox="1"/>
          <p:nvPr/>
        </p:nvSpPr>
        <p:spPr>
          <a:xfrm>
            <a:off x="3236181" y="2754892"/>
            <a:ext cx="3419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D9D5A-9575-4140-9310-6C3248F1D6A7}"/>
              </a:ext>
            </a:extLst>
          </p:cNvPr>
          <p:cNvSpPr txBox="1"/>
          <p:nvPr/>
        </p:nvSpPr>
        <p:spPr>
          <a:xfrm>
            <a:off x="5879367" y="2754892"/>
            <a:ext cx="6064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*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크기의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훈련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이미지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60000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장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0~9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까지의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숫자로 이루어진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60000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개의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훈련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레이블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*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크기의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테스트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이미지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60000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장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→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0~9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까지의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숫자로 이루어진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10000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개의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테스트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나눔스퀘어 Light"/>
                <a:cs typeface="+mn-cs"/>
              </a:rPr>
              <a:t> 레이블</a:t>
            </a:r>
            <a:endParaRPr kumimoji="1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C84ED-651E-D342-942D-5167E2AF3436}"/>
              </a:ext>
            </a:extLst>
          </p:cNvPr>
          <p:cNvSpPr txBox="1"/>
          <p:nvPr/>
        </p:nvSpPr>
        <p:spPr>
          <a:xfrm>
            <a:off x="358195" y="5085417"/>
            <a:ext cx="7101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train_images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와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train_labels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가 모델이 학습해야 할 훈련 세트 구성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test_images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와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test_labels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로 구성된 테스트 세트로 테스트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54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신경망 구조 설계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810D0B-EA7E-8441-8424-107C4B99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041524"/>
            <a:ext cx="8077363" cy="1644652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3D9-F66D-3D48-8AA4-C314622EECC5}"/>
              </a:ext>
            </a:extLst>
          </p:cNvPr>
          <p:cNvSpPr/>
          <p:nvPr/>
        </p:nvSpPr>
        <p:spPr>
          <a:xfrm>
            <a:off x="2536330" y="3087859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74CA3-AA6C-0D44-ACD5-F1A398513939}"/>
              </a:ext>
            </a:extLst>
          </p:cNvPr>
          <p:cNvSpPr txBox="1"/>
          <p:nvPr/>
        </p:nvSpPr>
        <p:spPr>
          <a:xfrm>
            <a:off x="503592" y="4017651"/>
            <a:ext cx="234391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Dense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완전연결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신경망으로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입력과 출력을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모두 연결해준다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04A0-73E4-D749-9E95-B0EC6C121265}"/>
              </a:ext>
            </a:extLst>
          </p:cNvPr>
          <p:cNvSpPr txBox="1"/>
          <p:nvPr/>
        </p:nvSpPr>
        <p:spPr>
          <a:xfrm>
            <a:off x="6180662" y="4017651"/>
            <a:ext cx="318869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Relu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이하의 값은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으로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이상의 값은 그대로 출력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→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선형함수이므로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계산 용이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43A83-496E-4B4B-8ACC-A968248205F5}"/>
              </a:ext>
            </a:extLst>
          </p:cNvPr>
          <p:cNvSpPr txBox="1"/>
          <p:nvPr/>
        </p:nvSpPr>
        <p:spPr>
          <a:xfrm>
            <a:off x="9545787" y="4017651"/>
            <a:ext cx="196399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Sotfmax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다항분류에서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각 경우의 확률을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알려준다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489AEC-CDD0-2D43-AD9D-2BB9491C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19" y="4017651"/>
            <a:ext cx="2770011" cy="2340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6EA67-8A1C-F948-A355-53B2C48C1B69}"/>
              </a:ext>
            </a:extLst>
          </p:cNvPr>
          <p:cNvSpPr/>
          <p:nvPr/>
        </p:nvSpPr>
        <p:spPr>
          <a:xfrm>
            <a:off x="2536330" y="3328778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62DEDD-E14C-6E40-AD88-4309237E2D2A}"/>
              </a:ext>
            </a:extLst>
          </p:cNvPr>
          <p:cNvSpPr/>
          <p:nvPr/>
        </p:nvSpPr>
        <p:spPr>
          <a:xfrm>
            <a:off x="4896249" y="3328778"/>
            <a:ext cx="978908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33AAA0-372B-DC49-B9F3-7B9D95E77CB4}"/>
              </a:ext>
            </a:extLst>
          </p:cNvPr>
          <p:cNvSpPr/>
          <p:nvPr/>
        </p:nvSpPr>
        <p:spPr>
          <a:xfrm>
            <a:off x="5000282" y="3087859"/>
            <a:ext cx="661332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96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6" grpId="0"/>
      <p:bldP spid="17" grpId="0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컴파일 단계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7ABB4-9718-DD44-B68E-0578D947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2161068"/>
            <a:ext cx="7607300" cy="6858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87B8A4-9A06-2742-93D1-03454146FF31}"/>
              </a:ext>
            </a:extLst>
          </p:cNvPr>
          <p:cNvSpPr/>
          <p:nvPr/>
        </p:nvSpPr>
        <p:spPr>
          <a:xfrm>
            <a:off x="2160740" y="2286000"/>
            <a:ext cx="977030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AC010-4D8D-744A-A462-CF549160F07F}"/>
              </a:ext>
            </a:extLst>
          </p:cNvPr>
          <p:cNvSpPr/>
          <p:nvPr/>
        </p:nvSpPr>
        <p:spPr>
          <a:xfrm>
            <a:off x="4413160" y="2286000"/>
            <a:ext cx="43788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A2225-91E9-BF48-9322-C29A2FFA2F19}"/>
              </a:ext>
            </a:extLst>
          </p:cNvPr>
          <p:cNvSpPr/>
          <p:nvPr/>
        </p:nvSpPr>
        <p:spPr>
          <a:xfrm>
            <a:off x="2160740" y="2522482"/>
            <a:ext cx="77164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4C65-C104-8249-9357-B864CB8F4A92}"/>
              </a:ext>
            </a:extLst>
          </p:cNvPr>
          <p:cNvSpPr txBox="1"/>
          <p:nvPr/>
        </p:nvSpPr>
        <p:spPr>
          <a:xfrm>
            <a:off x="555594" y="3314700"/>
            <a:ext cx="7194598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옵티마이저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(optimizer)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입력된 데이터와 손실 함수를 기반으로 네트워크를 업데이트하는 메커니즘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CFE6E-8485-8C42-96D3-323ED39B80A5}"/>
              </a:ext>
            </a:extLst>
          </p:cNvPr>
          <p:cNvSpPr txBox="1"/>
          <p:nvPr/>
        </p:nvSpPr>
        <p:spPr>
          <a:xfrm>
            <a:off x="555594" y="4302016"/>
            <a:ext cx="10017486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손실 함수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(loss)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훈련 데이터에서 신경망의 성능을 측정하는 방법으로 네트워크가 옳은 방향으로 학습될 수 있도록 도와줌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72032-E70D-AE49-A0A0-DDF798199CEA}"/>
              </a:ext>
            </a:extLst>
          </p:cNvPr>
          <p:cNvSpPr txBox="1"/>
          <p:nvPr/>
        </p:nvSpPr>
        <p:spPr>
          <a:xfrm>
            <a:off x="555594" y="5277902"/>
            <a:ext cx="5359159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훈련과 테스트 과정을 모니터링할 지표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(metrics)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여기에서는 정확도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(accuracy)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만 고려함</a:t>
            </a:r>
            <a:endParaRPr kumimoji="1" lang="ko-Kore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56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이미지 데이터 준비하기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4321BB-1E03-A746-896E-FE38CA4B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2050473"/>
            <a:ext cx="6546734" cy="1551709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E7B88-82B4-F340-8FD6-B66AB1B3694D}"/>
              </a:ext>
            </a:extLst>
          </p:cNvPr>
          <p:cNvSpPr txBox="1"/>
          <p:nvPr/>
        </p:nvSpPr>
        <p:spPr>
          <a:xfrm>
            <a:off x="600576" y="3926324"/>
            <a:ext cx="5041765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데이터 크기 조정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신경망에 맞는 크기인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*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28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픽셀 사이즈로 바꾼다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FD10B-8EDD-AC48-8CF0-DD034078A5B0}"/>
              </a:ext>
            </a:extLst>
          </p:cNvPr>
          <p:cNvSpPr txBox="1"/>
          <p:nvPr/>
        </p:nvSpPr>
        <p:spPr>
          <a:xfrm>
            <a:off x="600576" y="4909997"/>
            <a:ext cx="5745484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데이터 정규화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 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~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255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사이의 값인 훈련 이미지를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255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로 나누어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정규화함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8F565A-3C45-E740-9B54-7DC162033E0D}"/>
              </a:ext>
            </a:extLst>
          </p:cNvPr>
          <p:cNvSpPr/>
          <p:nvPr/>
        </p:nvSpPr>
        <p:spPr>
          <a:xfrm>
            <a:off x="4031219" y="2164205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CBD67-FE35-524A-A771-CE3510C868D4}"/>
              </a:ext>
            </a:extLst>
          </p:cNvPr>
          <p:cNvSpPr/>
          <p:nvPr/>
        </p:nvSpPr>
        <p:spPr>
          <a:xfrm>
            <a:off x="3784226" y="3010288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3034C-A363-8C43-A6E4-166A8729DEF0}"/>
              </a:ext>
            </a:extLst>
          </p:cNvPr>
          <p:cNvSpPr/>
          <p:nvPr/>
        </p:nvSpPr>
        <p:spPr>
          <a:xfrm>
            <a:off x="4036242" y="245512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923AB-CB0D-4F41-87B8-99FB6C13AAD7}"/>
              </a:ext>
            </a:extLst>
          </p:cNvPr>
          <p:cNvSpPr/>
          <p:nvPr/>
        </p:nvSpPr>
        <p:spPr>
          <a:xfrm>
            <a:off x="3795081" y="328411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2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04396C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레이블 준비하기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srgbClr val="04396C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B1631-CCB1-E644-9421-B8952DE3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909999"/>
            <a:ext cx="7099300" cy="2133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BEC49-CE4B-574A-B97C-DA9E2F5F964B}"/>
              </a:ext>
            </a:extLst>
          </p:cNvPr>
          <p:cNvSpPr txBox="1"/>
          <p:nvPr/>
        </p:nvSpPr>
        <p:spPr>
          <a:xfrm>
            <a:off x="8052565" y="1914272"/>
            <a:ext cx="3050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• </a:t>
            </a:r>
            <a:r>
              <a:rPr kumimoji="1" lang="en-US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to_categorical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0</a:t>
            </a: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과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로 표시되는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원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핫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인코딩으로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변환해 줌</a:t>
            </a: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3AFDD6-59FB-B94E-99EC-8D063FA8AE4A}"/>
              </a:ext>
            </a:extLst>
          </p:cNvPr>
          <p:cNvSpPr/>
          <p:nvPr/>
        </p:nvSpPr>
        <p:spPr>
          <a:xfrm>
            <a:off x="2137455" y="2512322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189F7-FA16-C349-8D7B-5F3D6AA8C567}"/>
              </a:ext>
            </a:extLst>
          </p:cNvPr>
          <p:cNvSpPr/>
          <p:nvPr/>
        </p:nvSpPr>
        <p:spPr>
          <a:xfrm>
            <a:off x="2029879" y="2751924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F6CF73E-071F-AE40-8920-3D74EAE13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4216929"/>
            <a:ext cx="8759145" cy="2491027"/>
          </a:xfrm>
          <a:prstGeom prst="rect">
            <a:avLst/>
          </a:prstGeom>
          <a:ln w="25400">
            <a:solidFill>
              <a:schemeClr val="accent3">
                <a:alpha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FAA63-CDDD-BF49-9782-41EF849BFE83}"/>
              </a:ext>
            </a:extLst>
          </p:cNvPr>
          <p:cNvSpPr txBox="1"/>
          <p:nvPr/>
        </p:nvSpPr>
        <p:spPr>
          <a:xfrm>
            <a:off x="9458310" y="4485339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훈련 정확도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98%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테스트 정확도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나눔스퀘어 Light"/>
                <a:cs typeface="+mn-cs"/>
              </a:rPr>
              <a:t>97%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60475-4BD1-414A-952F-A31818978CFC}"/>
              </a:ext>
            </a:extLst>
          </p:cNvPr>
          <p:cNvSpPr/>
          <p:nvPr/>
        </p:nvSpPr>
        <p:spPr>
          <a:xfrm>
            <a:off x="1489572" y="6465607"/>
            <a:ext cx="1828854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6FAC2-D27D-944B-A770-5560E0AD45B7}"/>
              </a:ext>
            </a:extLst>
          </p:cNvPr>
          <p:cNvSpPr/>
          <p:nvPr/>
        </p:nvSpPr>
        <p:spPr>
          <a:xfrm>
            <a:off x="8501513" y="6088537"/>
            <a:ext cx="67019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2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0" grpId="0"/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890175"/>
            <a:ext cx="2847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신경망을 위한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데이터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9055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60747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27926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0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647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17092" y="739438"/>
            <a:ext cx="1513093" cy="707886"/>
            <a:chOff x="294640" y="3596640"/>
            <a:chExt cx="15130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317092" y="1730276"/>
            <a:ext cx="3128920" cy="707886"/>
            <a:chOff x="294640" y="3596640"/>
            <a:chExt cx="312892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스칼라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(0D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)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17092" y="2721114"/>
            <a:ext cx="2789084" cy="707886"/>
            <a:chOff x="294640" y="3596640"/>
            <a:chExt cx="2789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3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140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벡터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(1D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)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8A8FC3-5C11-4E99-8D4C-92AFD47B50AA}"/>
              </a:ext>
            </a:extLst>
          </p:cNvPr>
          <p:cNvGrpSpPr/>
          <p:nvPr/>
        </p:nvGrpSpPr>
        <p:grpSpPr>
          <a:xfrm>
            <a:off x="317092" y="3645218"/>
            <a:ext cx="2896485" cy="707886"/>
            <a:chOff x="294640" y="3596640"/>
            <a:chExt cx="289648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007642-43F1-4564-9B9D-76CACC20C53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4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53BD8B-BF5B-419F-8403-68A4A5B8AAB8}"/>
                </a:ext>
              </a:extLst>
            </p:cNvPr>
            <p:cNvSpPr txBox="1"/>
            <p:nvPr/>
          </p:nvSpPr>
          <p:spPr>
            <a:xfrm>
              <a:off x="943394" y="3688973"/>
              <a:ext cx="2247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행렬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(2D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)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8A46E4-5235-435B-9035-EFB25A6D422C}"/>
              </a:ext>
            </a:extLst>
          </p:cNvPr>
          <p:cNvGrpSpPr/>
          <p:nvPr/>
        </p:nvGrpSpPr>
        <p:grpSpPr>
          <a:xfrm>
            <a:off x="317092" y="4636056"/>
            <a:ext cx="4291098" cy="707886"/>
            <a:chOff x="294640" y="3596640"/>
            <a:chExt cx="429109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08AAE-EB8B-4DDF-A110-6C695769083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5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34DF2B-0AB9-474E-9A09-665239395C15}"/>
                </a:ext>
              </a:extLst>
            </p:cNvPr>
            <p:cNvSpPr txBox="1"/>
            <p:nvPr/>
          </p:nvSpPr>
          <p:spPr>
            <a:xfrm>
              <a:off x="943394" y="3688973"/>
              <a:ext cx="3642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3D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텐서와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고차원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1D1F1C-F2EA-4100-88B3-563674BF8569}"/>
              </a:ext>
            </a:extLst>
          </p:cNvPr>
          <p:cNvGrpSpPr/>
          <p:nvPr/>
        </p:nvGrpSpPr>
        <p:grpSpPr>
          <a:xfrm>
            <a:off x="317092" y="5626894"/>
            <a:ext cx="2300168" cy="707886"/>
            <a:chOff x="294640" y="3596640"/>
            <a:chExt cx="2300168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0C6285-1CA5-4B7E-97FD-BE4E05E33E5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6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7447FA-5A57-4EF2-BEC7-F2394CCE55C2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핵심 속성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E145B2-B1D9-446C-BAA7-5DE033D62E9B}"/>
              </a:ext>
            </a:extLst>
          </p:cNvPr>
          <p:cNvGrpSpPr/>
          <p:nvPr/>
        </p:nvGrpSpPr>
        <p:grpSpPr>
          <a:xfrm>
            <a:off x="5588990" y="739438"/>
            <a:ext cx="4446589" cy="707886"/>
            <a:chOff x="294640" y="3596640"/>
            <a:chExt cx="4446589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7452A9-77D5-462D-98D5-2BCECFFE8654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7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846F85-6FE4-4150-8857-4F524F3105AF}"/>
                </a:ext>
              </a:extLst>
            </p:cNvPr>
            <p:cNvSpPr txBox="1"/>
            <p:nvPr/>
          </p:nvSpPr>
          <p:spPr>
            <a:xfrm>
              <a:off x="943394" y="3688973"/>
              <a:ext cx="3797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넘파이로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조작하기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586F4A-7FFB-4783-8355-B170D172C6DE}"/>
              </a:ext>
            </a:extLst>
          </p:cNvPr>
          <p:cNvGrpSpPr/>
          <p:nvPr/>
        </p:nvGrpSpPr>
        <p:grpSpPr>
          <a:xfrm>
            <a:off x="5588990" y="1730276"/>
            <a:ext cx="2640005" cy="707886"/>
            <a:chOff x="294640" y="3596640"/>
            <a:chExt cx="2640005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B2F138-ADBF-4299-926B-D54EAB502B1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8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12A65-2596-457A-9F3D-4D811A10BAC9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배치 데이터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02266A-F926-482F-8F79-B9F8DEAC72C2}"/>
              </a:ext>
            </a:extLst>
          </p:cNvPr>
          <p:cNvGrpSpPr/>
          <p:nvPr/>
        </p:nvGrpSpPr>
        <p:grpSpPr>
          <a:xfrm>
            <a:off x="5588990" y="2721114"/>
            <a:ext cx="3427079" cy="707886"/>
            <a:chOff x="294640" y="3596640"/>
            <a:chExt cx="3427079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E01B9C-D4A0-4F93-AE5A-6D77B374742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9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773F37-2028-480B-ABFF-F012D997094E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텐서의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실제 사례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67AF22-707A-4733-98F6-0083920D1DC3}"/>
              </a:ext>
            </a:extLst>
          </p:cNvPr>
          <p:cNvGrpSpPr/>
          <p:nvPr/>
        </p:nvGrpSpPr>
        <p:grpSpPr>
          <a:xfrm>
            <a:off x="5588990" y="3645218"/>
            <a:ext cx="2640005" cy="707886"/>
            <a:chOff x="294640" y="3596640"/>
            <a:chExt cx="2640005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069B40-8B3C-4E83-9504-C16CB0C14E2D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10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55C825-A875-4364-8872-03446EAED354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벡터 데이터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41240A-C3A4-42C8-8FC8-905C4848F544}"/>
              </a:ext>
            </a:extLst>
          </p:cNvPr>
          <p:cNvGrpSpPr/>
          <p:nvPr/>
        </p:nvGrpSpPr>
        <p:grpSpPr>
          <a:xfrm>
            <a:off x="5588990" y="4636056"/>
            <a:ext cx="4893827" cy="707886"/>
            <a:chOff x="294640" y="3596640"/>
            <a:chExt cx="4893827" cy="707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523787-6DF1-4993-B491-ED75E50D9B88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EF4253-0462-45DD-B422-D872BC2A20B0}"/>
                </a:ext>
              </a:extLst>
            </p:cNvPr>
            <p:cNvSpPr txBox="1"/>
            <p:nvPr/>
          </p:nvSpPr>
          <p:spPr>
            <a:xfrm>
              <a:off x="943394" y="3688973"/>
              <a:ext cx="4245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시계열 또는 시퀀스 데이터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BB023FB-03C9-4706-9D9E-5859B277D033}"/>
              </a:ext>
            </a:extLst>
          </p:cNvPr>
          <p:cNvGrpSpPr/>
          <p:nvPr/>
        </p:nvGrpSpPr>
        <p:grpSpPr>
          <a:xfrm>
            <a:off x="5588990" y="5626894"/>
            <a:ext cx="5615178" cy="707886"/>
            <a:chOff x="294640" y="3596640"/>
            <a:chExt cx="5615178" cy="70788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B615FA-87CD-46ED-8720-1B1EB5915785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A1DAFC-DE74-4348-8AF9-3209EA5B3C83}"/>
                </a:ext>
              </a:extLst>
            </p:cNvPr>
            <p:cNvSpPr txBox="1"/>
            <p:nvPr/>
          </p:nvSpPr>
          <p:spPr>
            <a:xfrm>
              <a:off x="943394" y="3688973"/>
              <a:ext cx="4966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이미지 데이터 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&amp;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비디오 데이터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1D709F-E4B7-4937-B360-4F2DA03AA1C5}"/>
              </a:ext>
            </a:extLst>
          </p:cNvPr>
          <p:cNvSpPr txBox="1"/>
          <p:nvPr/>
        </p:nvSpPr>
        <p:spPr>
          <a:xfrm>
            <a:off x="113529" y="92333"/>
            <a:ext cx="4767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189993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2.2.0,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신경망을 위한 데이터 표현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최근의 모든 머신 러닝 시스템의 일반적인 기본 데이터 구조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82292" y="5390664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기본 데이터 구조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거의 항상 수치형 데이터를 다루므로 숫자를 위한 컨테이너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726425" y="5390664"/>
              <a:ext cx="2698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데이터를 위한 컨테이너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임의의 차원 개수를 가지는 행렬의 일반화된 모습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차원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(dimension) =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축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(axis)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845050" y="5390664"/>
              <a:ext cx="2460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행렬의 일반화된 모습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F4C3E6-A785-4788-868F-EE5A1B86DDC7}"/>
              </a:ext>
            </a:extLst>
          </p:cNvPr>
          <p:cNvSpPr txBox="1"/>
          <p:nvPr/>
        </p:nvSpPr>
        <p:spPr>
          <a:xfrm>
            <a:off x="5297543" y="1694992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7</a:t>
            </a:r>
            <a:endParaRPr kumimoji="0" lang="ko-KR" altLang="en-US" sz="20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스칼라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(0D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스칼라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넘파이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배열의 축 개수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2138069" y="639566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ndim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하나의 숫자만 담고 있는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스칼라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 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차원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 0D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Float 32, Float 64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타입의 숫자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Ndim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= 0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축 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 0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28D0F8-73A2-48AA-B0C1-6A440A2729F8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축 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랭크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(rank)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스칼라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(0D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하나의 숫자만 담고 있는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텐서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769376" y="2518077"/>
            <a:ext cx="3574206" cy="1501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9247062" y="2105155"/>
            <a:ext cx="1863761" cy="2072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5484937" y="2169388"/>
            <a:ext cx="2050841" cy="1979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C4243E-A825-4E83-B905-8975B17A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610579"/>
            <a:ext cx="3376955" cy="1306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DDF29F-F6AF-4303-A745-9AB41610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98" y="2282443"/>
            <a:ext cx="1846163" cy="17375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700897-5E9B-4634-ABC0-8E3823D5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548" y="2257910"/>
            <a:ext cx="1577999" cy="1762098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>
            <a:cxnSpLocks/>
          </p:cNvCxnSpPr>
          <p:nvPr/>
        </p:nvCxnSpPr>
        <p:spPr>
          <a:xfrm>
            <a:off x="3063158" y="3638518"/>
            <a:ext cx="55130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944112" y="3295290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150AE53-F69F-4F72-BC4F-0CDB4EE0C285}"/>
              </a:ext>
            </a:extLst>
          </p:cNvPr>
          <p:cNvSpPr/>
          <p:nvPr/>
        </p:nvSpPr>
        <p:spPr>
          <a:xfrm>
            <a:off x="5674497" y="2558823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C8C9F39-86EB-4CED-AB69-8C12C943FE86}"/>
              </a:ext>
            </a:extLst>
          </p:cNvPr>
          <p:cNvCxnSpPr>
            <a:cxnSpLocks/>
          </p:cNvCxnSpPr>
          <p:nvPr/>
        </p:nvCxnSpPr>
        <p:spPr>
          <a:xfrm>
            <a:off x="6700631" y="3773666"/>
            <a:ext cx="5024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9937630" y="2518077"/>
            <a:ext cx="793630" cy="403056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9461082" y="3860953"/>
            <a:ext cx="39028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설명선: 위쪽 화살표 36">
            <a:extLst>
              <a:ext uri="{FF2B5EF4-FFF2-40B4-BE49-F238E27FC236}">
                <a16:creationId xmlns:a16="http://schemas.microsoft.com/office/drawing/2014/main" id="{DE42DFB9-2AC7-4203-AE38-1E056336CD50}"/>
              </a:ext>
            </a:extLst>
          </p:cNvPr>
          <p:cNvSpPr/>
          <p:nvPr/>
        </p:nvSpPr>
        <p:spPr>
          <a:xfrm>
            <a:off x="9295802" y="4190015"/>
            <a:ext cx="1863762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26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축 개수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ADDA7B-947C-4D8F-8594-23238F3C870D}"/>
              </a:ext>
            </a:extLst>
          </p:cNvPr>
          <p:cNvSpPr txBox="1"/>
          <p:nvPr/>
        </p:nvSpPr>
        <p:spPr>
          <a:xfrm>
            <a:off x="132080" y="11730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6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3456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(1D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숫자의 배열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240477" y="1461292"/>
            <a:ext cx="4721706" cy="998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250473" y="4425548"/>
            <a:ext cx="1545816" cy="1657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3240477" y="2643140"/>
            <a:ext cx="4152362" cy="1556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B966CB-1F67-4BA5-8A3B-BC46EAF4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08" y="1619689"/>
            <a:ext cx="4420217" cy="695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D0D7D-3ABD-45B5-93D2-194E48F5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46" y="2814552"/>
            <a:ext cx="3858163" cy="1228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349130-7D76-47FC-BD47-85127BC88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30" y="4545902"/>
            <a:ext cx="1272125" cy="141847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>
            <a:cxnSpLocks/>
          </p:cNvCxnSpPr>
          <p:nvPr/>
        </p:nvCxnSpPr>
        <p:spPr>
          <a:xfrm>
            <a:off x="5388635" y="2150204"/>
            <a:ext cx="212497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3420975" y="1787894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58A1E7-66F4-4387-8FE3-9A54B7C1024A}"/>
              </a:ext>
            </a:extLst>
          </p:cNvPr>
          <p:cNvSpPr/>
          <p:nvPr/>
        </p:nvSpPr>
        <p:spPr>
          <a:xfrm>
            <a:off x="3412349" y="2924885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5CA25A9-EE36-49F2-8C5F-D53947C741DF}"/>
              </a:ext>
            </a:extLst>
          </p:cNvPr>
          <p:cNvCxnSpPr>
            <a:cxnSpLocks/>
          </p:cNvCxnSpPr>
          <p:nvPr/>
        </p:nvCxnSpPr>
        <p:spPr>
          <a:xfrm>
            <a:off x="4347161" y="3950250"/>
            <a:ext cx="26057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3784092" y="4740151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3428316" y="5857903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설명선: 왼쪽 화살표 15">
            <a:extLst>
              <a:ext uri="{FF2B5EF4-FFF2-40B4-BE49-F238E27FC236}">
                <a16:creationId xmlns:a16="http://schemas.microsoft.com/office/drawing/2014/main" id="{267E090C-17DE-4163-91AD-CE9847F386A6}"/>
              </a:ext>
            </a:extLst>
          </p:cNvPr>
          <p:cNvSpPr/>
          <p:nvPr/>
        </p:nvSpPr>
        <p:spPr>
          <a:xfrm>
            <a:off x="4796289" y="4671881"/>
            <a:ext cx="1915064" cy="4320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896"/>
            </a:avLst>
          </a:prstGeom>
          <a:solidFill>
            <a:srgbClr val="6FDB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축 개수 확인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0F69B6-F2EB-48C9-B0D5-FE94181C49AC}"/>
              </a:ext>
            </a:extLst>
          </p:cNvPr>
          <p:cNvSpPr/>
          <p:nvPr/>
        </p:nvSpPr>
        <p:spPr>
          <a:xfrm>
            <a:off x="345271" y="2150204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숫자의 배열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A48A23-8F09-4DA3-AA3A-A11B64B48DD9}"/>
              </a:ext>
            </a:extLst>
          </p:cNvPr>
          <p:cNvSpPr/>
          <p:nvPr/>
        </p:nvSpPr>
        <p:spPr>
          <a:xfrm>
            <a:off x="345271" y="3885455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딱 하나의 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A0A1C-9412-4501-963A-A5B57C0E316C}"/>
              </a:ext>
            </a:extLst>
          </p:cNvPr>
          <p:cNvSpPr txBox="1"/>
          <p:nvPr/>
        </p:nvSpPr>
        <p:spPr>
          <a:xfrm>
            <a:off x="7636101" y="3142963"/>
            <a:ext cx="227658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5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차원 벡터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(5D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벡터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5478C4-EF58-4747-B7C9-4B711415E0B4}"/>
              </a:ext>
            </a:extLst>
          </p:cNvPr>
          <p:cNvSpPr txBox="1"/>
          <p:nvPr/>
        </p:nvSpPr>
        <p:spPr>
          <a:xfrm>
            <a:off x="8317588" y="1760368"/>
            <a:ext cx="132600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5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개의 원소</a:t>
            </a:r>
          </a:p>
        </p:txBody>
      </p:sp>
      <p:sp>
        <p:nvSpPr>
          <p:cNvPr id="38" name="사각형: 모서리가 접힌 도형 37">
            <a:extLst>
              <a:ext uri="{FF2B5EF4-FFF2-40B4-BE49-F238E27FC236}">
                <a16:creationId xmlns:a16="http://schemas.microsoft.com/office/drawing/2014/main" id="{41088EFD-325A-41E6-9363-0EA40C5BAB98}"/>
              </a:ext>
            </a:extLst>
          </p:cNvPr>
          <p:cNvSpPr/>
          <p:nvPr/>
        </p:nvSpPr>
        <p:spPr>
          <a:xfrm>
            <a:off x="9000012" y="4155275"/>
            <a:ext cx="2415396" cy="2173857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5D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벡터와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5D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혼동하지 말 것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39" name="그래픽 38" descr="별 등급 윤곽선">
            <a:extLst>
              <a:ext uri="{FF2B5EF4-FFF2-40B4-BE49-F238E27FC236}">
                <a16:creationId xmlns:a16="http://schemas.microsoft.com/office/drawing/2014/main" id="{15BD4876-9E7E-4425-BB21-394433049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0012" y="39502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(2D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568279" y="1321153"/>
            <a:ext cx="4807970" cy="1463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568279" y="5066178"/>
            <a:ext cx="1460921" cy="1566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3568279" y="2969274"/>
            <a:ext cx="4255879" cy="1932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9A9931-10C0-491B-A779-505B7C8E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967" y="1433377"/>
            <a:ext cx="4601217" cy="1247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9F6D0-225C-498D-A737-1C42E5E57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5" b="5836"/>
          <a:stretch/>
        </p:blipFill>
        <p:spPr>
          <a:xfrm>
            <a:off x="3677219" y="3107641"/>
            <a:ext cx="4029637" cy="16648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C9A2C9-B711-4304-B68B-B1723B3D0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471" y="5189894"/>
            <a:ext cx="1205332" cy="134158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3616426" y="1528166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8E7B49D-95B0-4601-9CA1-996B12DF6260}"/>
              </a:ext>
            </a:extLst>
          </p:cNvPr>
          <p:cNvSpPr/>
          <p:nvPr/>
        </p:nvSpPr>
        <p:spPr>
          <a:xfrm>
            <a:off x="3663142" y="3083871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4111894" y="5351323"/>
            <a:ext cx="708387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3745606" y="6457224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E7D9D7-4BCC-423B-88BA-44C940099981}"/>
              </a:ext>
            </a:extLst>
          </p:cNvPr>
          <p:cNvSpPr/>
          <p:nvPr/>
        </p:nvSpPr>
        <p:spPr>
          <a:xfrm>
            <a:off x="4550635" y="3697781"/>
            <a:ext cx="2962972" cy="1061887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설명선: 왼쪽 화살표 28">
            <a:extLst>
              <a:ext uri="{FF2B5EF4-FFF2-40B4-BE49-F238E27FC236}">
                <a16:creationId xmlns:a16="http://schemas.microsoft.com/office/drawing/2014/main" id="{6D3BFB19-11C8-451C-BA7F-6FC2FEBD2953}"/>
              </a:ext>
            </a:extLst>
          </p:cNvPr>
          <p:cNvSpPr/>
          <p:nvPr/>
        </p:nvSpPr>
        <p:spPr>
          <a:xfrm>
            <a:off x="5074589" y="5299564"/>
            <a:ext cx="1915064" cy="4320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896"/>
            </a:avLst>
          </a:prstGeom>
          <a:solidFill>
            <a:srgbClr val="6FDB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축 개수 확인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7A61C8E-35DA-4EC7-BCFB-16AB04C25508}"/>
              </a:ext>
            </a:extLst>
          </p:cNvPr>
          <p:cNvCxnSpPr>
            <a:cxnSpLocks/>
          </p:cNvCxnSpPr>
          <p:nvPr/>
        </p:nvCxnSpPr>
        <p:spPr>
          <a:xfrm>
            <a:off x="5495806" y="1862769"/>
            <a:ext cx="29251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E09607-732D-4C5C-B393-5C4C13DB8839}"/>
              </a:ext>
            </a:extLst>
          </p:cNvPr>
          <p:cNvSpPr/>
          <p:nvPr/>
        </p:nvSpPr>
        <p:spPr>
          <a:xfrm>
            <a:off x="370177" y="1995682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벡터의 배열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3806DB-9F54-491F-B82B-D1270840C032}"/>
              </a:ext>
            </a:extLst>
          </p:cNvPr>
          <p:cNvSpPr/>
          <p:nvPr/>
        </p:nvSpPr>
        <p:spPr>
          <a:xfrm>
            <a:off x="370177" y="3843472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개의 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A078D2-ECFC-4237-B588-B6116EB8245A}"/>
              </a:ext>
            </a:extLst>
          </p:cNvPr>
          <p:cNvCxnSpPr/>
          <p:nvPr/>
        </p:nvCxnSpPr>
        <p:spPr>
          <a:xfrm>
            <a:off x="5005579" y="3605841"/>
            <a:ext cx="243901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FE1D34E-4997-4DB4-AD2C-23CCDFD23E04}"/>
              </a:ext>
            </a:extLst>
          </p:cNvPr>
          <p:cNvSpPr/>
          <p:nvPr/>
        </p:nvSpPr>
        <p:spPr>
          <a:xfrm>
            <a:off x="4649638" y="3420089"/>
            <a:ext cx="379562" cy="3795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2ED8044-4010-4DDB-AD15-3D7511224D01}"/>
              </a:ext>
            </a:extLst>
          </p:cNvPr>
          <p:cNvSpPr/>
          <p:nvPr/>
        </p:nvSpPr>
        <p:spPr>
          <a:xfrm>
            <a:off x="7545857" y="3459190"/>
            <a:ext cx="379562" cy="3795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열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CE120AA-B33D-4DF2-853B-BB05A0E66797}"/>
              </a:ext>
            </a:extLst>
          </p:cNvPr>
          <p:cNvCxnSpPr>
            <a:cxnSpLocks/>
          </p:cNvCxnSpPr>
          <p:nvPr/>
        </p:nvCxnSpPr>
        <p:spPr>
          <a:xfrm>
            <a:off x="7735638" y="3812878"/>
            <a:ext cx="0" cy="9280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3D214D08-19C7-4531-965D-7A02583F45D4}"/>
              </a:ext>
            </a:extLst>
          </p:cNvPr>
          <p:cNvSpPr/>
          <p:nvPr/>
        </p:nvSpPr>
        <p:spPr>
          <a:xfrm>
            <a:off x="8295731" y="3176308"/>
            <a:ext cx="379562" cy="3795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7D6941-455F-4017-A231-5D4296E59AC7}"/>
              </a:ext>
            </a:extLst>
          </p:cNvPr>
          <p:cNvSpPr txBox="1"/>
          <p:nvPr/>
        </p:nvSpPr>
        <p:spPr>
          <a:xfrm>
            <a:off x="8773870" y="3198989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첫번째 축에 놓여 있는 원소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[5, 78, 2, 34, 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6156F1-001A-4540-9CBC-354DA4441BF5}"/>
              </a:ext>
            </a:extLst>
          </p:cNvPr>
          <p:cNvSpPr/>
          <p:nvPr/>
        </p:nvSpPr>
        <p:spPr>
          <a:xfrm>
            <a:off x="8295731" y="4083846"/>
            <a:ext cx="379562" cy="3795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64F30F-CAF2-4CED-9D69-AAD7BA477955}"/>
              </a:ext>
            </a:extLst>
          </p:cNvPr>
          <p:cNvSpPr txBox="1"/>
          <p:nvPr/>
        </p:nvSpPr>
        <p:spPr>
          <a:xfrm>
            <a:off x="8773869" y="409562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두번째 축에 놓여 있는 원소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[5, 6, 7]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2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3D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텐서와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고차원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2.2.4,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806094" y="3198790"/>
            <a:ext cx="3289721" cy="237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9360910" y="3198790"/>
            <a:ext cx="1545815" cy="1814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5270381" y="2990096"/>
            <a:ext cx="2562166" cy="2614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95FB41-7200-4FB4-8466-C13FDC8C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9" y="3295194"/>
            <a:ext cx="3066905" cy="21708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E82BC5-1DB6-4296-B980-B940DDE5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07" y="3064505"/>
            <a:ext cx="2398003" cy="24342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620377-C3CB-4829-82D8-32EF8505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15" y="3289188"/>
            <a:ext cx="1293675" cy="165302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358A1E7-66F4-4387-8FE3-9A54B7C1024A}"/>
              </a:ext>
            </a:extLst>
          </p:cNvPr>
          <p:cNvSpPr/>
          <p:nvPr/>
        </p:nvSpPr>
        <p:spPr>
          <a:xfrm>
            <a:off x="833858" y="3295194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9919446" y="3492183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9520540" y="4704826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1C20FDA-7D67-46F9-AA56-2B2A3B0ABDB6}"/>
              </a:ext>
            </a:extLst>
          </p:cNvPr>
          <p:cNvSpPr/>
          <p:nvPr/>
        </p:nvSpPr>
        <p:spPr>
          <a:xfrm>
            <a:off x="5296875" y="2984425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7F22CB-4EC4-4CF7-A8B3-05BDFB0637B1}"/>
              </a:ext>
            </a:extLst>
          </p:cNvPr>
          <p:cNvSpPr/>
          <p:nvPr/>
        </p:nvSpPr>
        <p:spPr>
          <a:xfrm>
            <a:off x="5860805" y="3421310"/>
            <a:ext cx="1799453" cy="204477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설명선: 위쪽 화살표 31">
            <a:extLst>
              <a:ext uri="{FF2B5EF4-FFF2-40B4-BE49-F238E27FC236}">
                <a16:creationId xmlns:a16="http://schemas.microsoft.com/office/drawing/2014/main" id="{37143D14-8722-4FA0-B758-DCD261F81988}"/>
              </a:ext>
            </a:extLst>
          </p:cNvPr>
          <p:cNvSpPr/>
          <p:nvPr/>
        </p:nvSpPr>
        <p:spPr>
          <a:xfrm>
            <a:off x="9180371" y="5044924"/>
            <a:ext cx="1863762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chemeClr val="accent3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축 개수 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9749B3-E018-4D8B-9DC4-AFBD7984DEBF}"/>
              </a:ext>
            </a:extLst>
          </p:cNvPr>
          <p:cNvSpPr/>
          <p:nvPr/>
        </p:nvSpPr>
        <p:spPr>
          <a:xfrm>
            <a:off x="902868" y="1360671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행렬들을 하나의 배열로 합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4BCA62C-F374-48DA-84C9-229243200E5F}"/>
              </a:ext>
            </a:extLst>
          </p:cNvPr>
          <p:cNvCxnSpPr>
            <a:cxnSpLocks/>
          </p:cNvCxnSpPr>
          <p:nvPr/>
        </p:nvCxnSpPr>
        <p:spPr>
          <a:xfrm>
            <a:off x="2079747" y="3588587"/>
            <a:ext cx="29251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DBF83-E8AD-4951-B731-03E6E3463636}"/>
              </a:ext>
            </a:extLst>
          </p:cNvPr>
          <p:cNvSpPr/>
          <p:nvPr/>
        </p:nvSpPr>
        <p:spPr>
          <a:xfrm>
            <a:off x="4731209" y="1360671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3D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BFAE60-2DEE-47DD-A9E0-8BE8E4F93FDF}"/>
              </a:ext>
            </a:extLst>
          </p:cNvPr>
          <p:cNvSpPr txBox="1"/>
          <p:nvPr/>
        </p:nvSpPr>
        <p:spPr>
          <a:xfrm>
            <a:off x="771784" y="6113735"/>
            <a:ext cx="405431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4D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3D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텐서들을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하나의 배열로 합</a:t>
            </a:r>
          </a:p>
        </p:txBody>
      </p:sp>
    </p:spTree>
    <p:extLst>
      <p:ext uri="{BB962C8B-B14F-4D97-AF65-F5344CB8AC3E}">
        <p14:creationId xmlns:p14="http://schemas.microsoft.com/office/powerpoint/2010/main" val="77527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2.2.5,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텐서의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3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개의 속성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698165" y="1591853"/>
            <a:ext cx="277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001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축의 개수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랭크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577528" y="1591853"/>
            <a:ext cx="249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002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크기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(shape)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8448519" y="1591853"/>
            <a:ext cx="230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003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데이터 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610716" y="2005321"/>
            <a:ext cx="280681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510456" y="2005321"/>
            <a:ext cx="280681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8410196" y="2005321"/>
            <a:ext cx="280681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21AAE4-371F-4E1B-9DF3-EE6F6CE1E5BF}"/>
              </a:ext>
            </a:extLst>
          </p:cNvPr>
          <p:cNvSpPr/>
          <p:nvPr/>
        </p:nvSpPr>
        <p:spPr>
          <a:xfrm>
            <a:off x="796395" y="2147585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3D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개의 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행렬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개의 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Ndim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속성에 저장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3D4F3-8BDF-41F5-8CD9-B296BF3269D4}"/>
              </a:ext>
            </a:extLst>
          </p:cNvPr>
          <p:cNvSpPr/>
          <p:nvPr/>
        </p:nvSpPr>
        <p:spPr>
          <a:xfrm>
            <a:off x="4690684" y="2136036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얼마나 많은 차원이 있는지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파이썬의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튜플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3D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(3,3,5)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행렬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(3, 5)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벡터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(5, 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배열 스칼라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1781F-7E5B-4B18-8A45-1B7096C5EF1B}"/>
              </a:ext>
            </a:extLst>
          </p:cNvPr>
          <p:cNvSpPr/>
          <p:nvPr/>
        </p:nvSpPr>
        <p:spPr>
          <a:xfrm>
            <a:off x="8573663" y="2136036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포함된 데이터의 타입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넘파이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dtype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Ex) float32, float64, unit8 ..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2.2.5,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67003-05FC-4C6B-9FDB-C0A0E44D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" y="1870025"/>
            <a:ext cx="10326541" cy="9240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06BE7D-70E2-4B86-8A2A-C4D85DB2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6" y="4338013"/>
            <a:ext cx="2467319" cy="10860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672108-75DF-42AF-A61F-C644EAA0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3" y="4338013"/>
            <a:ext cx="2534004" cy="10860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035B38-785C-44A1-BD12-F9DB24C2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773" y="4290381"/>
            <a:ext cx="2562583" cy="11812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2290007" y="4431154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573550" y="5387487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7F22CB-4EC4-4CF7-A8B3-05BDFB0637B1}"/>
              </a:ext>
            </a:extLst>
          </p:cNvPr>
          <p:cNvSpPr/>
          <p:nvPr/>
        </p:nvSpPr>
        <p:spPr>
          <a:xfrm>
            <a:off x="6453886" y="4370770"/>
            <a:ext cx="809554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CE7073-7759-412E-B7F8-A2B5C2F2CEE6}"/>
              </a:ext>
            </a:extLst>
          </p:cNvPr>
          <p:cNvCxnSpPr>
            <a:cxnSpLocks/>
          </p:cNvCxnSpPr>
          <p:nvPr/>
        </p:nvCxnSpPr>
        <p:spPr>
          <a:xfrm>
            <a:off x="4817075" y="5370235"/>
            <a:ext cx="197191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28E3F-7D66-4C5D-ACC5-4DFDA0F71CD2}"/>
              </a:ext>
            </a:extLst>
          </p:cNvPr>
          <p:cNvSpPr/>
          <p:nvPr/>
        </p:nvSpPr>
        <p:spPr>
          <a:xfrm>
            <a:off x="10798722" y="4393829"/>
            <a:ext cx="809554" cy="328544"/>
          </a:xfrm>
          <a:prstGeom prst="rect">
            <a:avLst/>
          </a:prstGeom>
          <a:solidFill>
            <a:srgbClr val="92D050">
              <a:alpha val="1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35024A-46E2-4D9C-916B-C36589800496}"/>
              </a:ext>
            </a:extLst>
          </p:cNvPr>
          <p:cNvCxnSpPr>
            <a:cxnSpLocks/>
          </p:cNvCxnSpPr>
          <p:nvPr/>
        </p:nvCxnSpPr>
        <p:spPr>
          <a:xfrm>
            <a:off x="9877245" y="5408494"/>
            <a:ext cx="1127185" cy="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C50786-1F76-42A4-950F-E5808BAC3558}"/>
              </a:ext>
            </a:extLst>
          </p:cNvPr>
          <p:cNvSpPr txBox="1"/>
          <p:nvPr/>
        </p:nvSpPr>
        <p:spPr>
          <a:xfrm>
            <a:off x="941240" y="5658320"/>
            <a:ext cx="174919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축의 개수 확인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544798-215C-4DD2-9FAE-73EB292DBA1A}"/>
              </a:ext>
            </a:extLst>
          </p:cNvPr>
          <p:cNvSpPr txBox="1"/>
          <p:nvPr/>
        </p:nvSpPr>
        <p:spPr>
          <a:xfrm>
            <a:off x="5346122" y="5627413"/>
            <a:ext cx="14414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배열의 크기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D84E14-7E7A-4604-8B03-6764274A337D}"/>
              </a:ext>
            </a:extLst>
          </p:cNvPr>
          <p:cNvSpPr txBox="1"/>
          <p:nvPr/>
        </p:nvSpPr>
        <p:spPr>
          <a:xfrm>
            <a:off x="9656360" y="5627413"/>
            <a:ext cx="14414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데이터 타입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4560757" y="2997477"/>
            <a:ext cx="301076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Mnist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데이터셋 불러들이기</a:t>
            </a:r>
          </a:p>
        </p:txBody>
      </p:sp>
    </p:spTree>
    <p:extLst>
      <p:ext uri="{BB962C8B-B14F-4D97-AF65-F5344CB8AC3E}">
        <p14:creationId xmlns:p14="http://schemas.microsoft.com/office/powerpoint/2010/main" val="186582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2.2.5,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1634924" y="1279021"/>
            <a:ext cx="293541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다섯번째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이미지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B6258-6076-435E-AD51-1723F96B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9" y="1881192"/>
            <a:ext cx="5430008" cy="23148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0DFE9-8235-4FE8-9A70-9042FE6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69" y="1479076"/>
            <a:ext cx="4782217" cy="46869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3ED341-1B50-45F9-958D-3D018625B216}"/>
              </a:ext>
            </a:extLst>
          </p:cNvPr>
          <p:cNvCxnSpPr>
            <a:cxnSpLocks/>
          </p:cNvCxnSpPr>
          <p:nvPr/>
        </p:nvCxnSpPr>
        <p:spPr>
          <a:xfrm>
            <a:off x="1573543" y="2316484"/>
            <a:ext cx="197191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5AEE55-96BA-4347-8120-C5D83505C68B}"/>
              </a:ext>
            </a:extLst>
          </p:cNvPr>
          <p:cNvSpPr txBox="1"/>
          <p:nvPr/>
        </p:nvSpPr>
        <p:spPr>
          <a:xfrm>
            <a:off x="5093721" y="5458144"/>
            <a:ext cx="1447832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28 * 28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크기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흑백 이미지</a:t>
            </a:r>
          </a:p>
        </p:txBody>
      </p:sp>
    </p:spTree>
    <p:extLst>
      <p:ext uri="{BB962C8B-B14F-4D97-AF65-F5344CB8AC3E}">
        <p14:creationId xmlns:p14="http://schemas.microsoft.com/office/powerpoint/2010/main" val="66857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넘파이로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조작하기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2.2.6,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2566873" y="1215866"/>
            <a:ext cx="184056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슬라이싱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(slicing)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2D468-406F-4C40-BDCF-14A839BA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13" y="1792038"/>
            <a:ext cx="4353533" cy="15337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13DD2A-05DC-40BB-A90D-9BBA3FB29357}"/>
              </a:ext>
            </a:extLst>
          </p:cNvPr>
          <p:cNvSpPr/>
          <p:nvPr/>
        </p:nvSpPr>
        <p:spPr>
          <a:xfrm>
            <a:off x="5769522" y="1855477"/>
            <a:ext cx="1071225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CE7073-7759-412E-B7F8-A2B5C2F2CEE6}"/>
              </a:ext>
            </a:extLst>
          </p:cNvPr>
          <p:cNvCxnSpPr>
            <a:cxnSpLocks/>
          </p:cNvCxnSpPr>
          <p:nvPr/>
        </p:nvCxnSpPr>
        <p:spPr>
          <a:xfrm>
            <a:off x="2652515" y="3239508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19EF3D-56FB-4AA5-9FDE-6E6D9C4E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813" y="3501839"/>
            <a:ext cx="5172797" cy="1524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143D6E-0E9F-447F-B26B-A10898BC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73" y="5200068"/>
            <a:ext cx="5906324" cy="14956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6ADC18-9C4B-441C-AA78-D11F4489D1CC}"/>
              </a:ext>
            </a:extLst>
          </p:cNvPr>
          <p:cNvSpPr/>
          <p:nvPr/>
        </p:nvSpPr>
        <p:spPr>
          <a:xfrm>
            <a:off x="6840747" y="3568111"/>
            <a:ext cx="707366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DF8FF7B-5CA5-4846-89A1-A2C07099BEB4}"/>
              </a:ext>
            </a:extLst>
          </p:cNvPr>
          <p:cNvCxnSpPr>
            <a:cxnSpLocks/>
          </p:cNvCxnSpPr>
          <p:nvPr/>
        </p:nvCxnSpPr>
        <p:spPr>
          <a:xfrm>
            <a:off x="2649641" y="4961916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3E335-A61A-4860-8979-4BFCAC9527F0}"/>
              </a:ext>
            </a:extLst>
          </p:cNvPr>
          <p:cNvSpPr/>
          <p:nvPr/>
        </p:nvSpPr>
        <p:spPr>
          <a:xfrm>
            <a:off x="6901532" y="5262206"/>
            <a:ext cx="1422957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378ADB-9E32-4E1D-A472-72362BEE5F0E}"/>
              </a:ext>
            </a:extLst>
          </p:cNvPr>
          <p:cNvCxnSpPr>
            <a:cxnSpLocks/>
          </p:cNvCxnSpPr>
          <p:nvPr/>
        </p:nvCxnSpPr>
        <p:spPr>
          <a:xfrm>
            <a:off x="2623763" y="6623939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16DB849B-644B-4A36-AE2E-47C6D1E922DB}"/>
              </a:ext>
            </a:extLst>
          </p:cNvPr>
          <p:cNvSpPr/>
          <p:nvPr/>
        </p:nvSpPr>
        <p:spPr>
          <a:xfrm>
            <a:off x="8931256" y="2112426"/>
            <a:ext cx="1707831" cy="4303038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EB95D9-8D45-4FAD-AF53-9CF72E1F4A79}"/>
              </a:ext>
            </a:extLst>
          </p:cNvPr>
          <p:cNvSpPr txBox="1"/>
          <p:nvPr/>
        </p:nvSpPr>
        <p:spPr>
          <a:xfrm>
            <a:off x="11097146" y="3568111"/>
            <a:ext cx="1204177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모두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동일</a:t>
            </a:r>
          </a:p>
        </p:txBody>
      </p:sp>
      <p:sp>
        <p:nvSpPr>
          <p:cNvPr id="38" name="설명선: 위쪽 화살표 37">
            <a:extLst>
              <a:ext uri="{FF2B5EF4-FFF2-40B4-BE49-F238E27FC236}">
                <a16:creationId xmlns:a16="http://schemas.microsoft.com/office/drawing/2014/main" id="{75F47D7F-E195-4546-8C50-9F3CB186B268}"/>
              </a:ext>
            </a:extLst>
          </p:cNvPr>
          <p:cNvSpPr/>
          <p:nvPr/>
        </p:nvSpPr>
        <p:spPr>
          <a:xfrm>
            <a:off x="6156018" y="3966484"/>
            <a:ext cx="2076824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전체 인덱스 선택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012606A-15AC-4855-9182-6F13C22AB236}"/>
              </a:ext>
            </a:extLst>
          </p:cNvPr>
          <p:cNvSpPr/>
          <p:nvPr/>
        </p:nvSpPr>
        <p:spPr>
          <a:xfrm>
            <a:off x="4589078" y="1262815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C55AA9-840F-404C-A372-DC9D57267D7A}"/>
              </a:ext>
            </a:extLst>
          </p:cNvPr>
          <p:cNvSpPr txBox="1"/>
          <p:nvPr/>
        </p:nvSpPr>
        <p:spPr>
          <a:xfrm>
            <a:off x="5085322" y="1209403"/>
            <a:ext cx="433323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배열에 있는 특정 원소들을 선택하는 것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21733D-9B02-4443-BD09-58F308F1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74" y="3387834"/>
            <a:ext cx="2029132" cy="578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20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넘파이로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조작하기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2.2.6,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2728427" y="1540066"/>
            <a:ext cx="610936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각 배열의 축을 따라 어떤 인덱스 사이도 선택 할 수 있다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.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92E07-A12D-482B-9D2C-F4B2A0F8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61" y="2341191"/>
            <a:ext cx="5001323" cy="1571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82403F-6E19-4003-AEFF-C99D0AB2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661" y="4654921"/>
            <a:ext cx="5210902" cy="1390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1F876-2DA5-41F1-AD98-3F0691712440}"/>
              </a:ext>
            </a:extLst>
          </p:cNvPr>
          <p:cNvSpPr/>
          <p:nvPr/>
        </p:nvSpPr>
        <p:spPr>
          <a:xfrm>
            <a:off x="6413248" y="2474457"/>
            <a:ext cx="1120314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A564AF-5598-48B9-952F-C8574128621C}"/>
              </a:ext>
            </a:extLst>
          </p:cNvPr>
          <p:cNvSpPr/>
          <p:nvPr/>
        </p:nvSpPr>
        <p:spPr>
          <a:xfrm>
            <a:off x="6413247" y="4654921"/>
            <a:ext cx="1397405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15E43E-7C70-489A-B535-EA6C1485B7B3}"/>
              </a:ext>
            </a:extLst>
          </p:cNvPr>
          <p:cNvCxnSpPr>
            <a:cxnSpLocks/>
          </p:cNvCxnSpPr>
          <p:nvPr/>
        </p:nvCxnSpPr>
        <p:spPr>
          <a:xfrm>
            <a:off x="2903430" y="3848017"/>
            <a:ext cx="192387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6E071C-1B7F-48FA-B5C3-C09420FB0C07}"/>
              </a:ext>
            </a:extLst>
          </p:cNvPr>
          <p:cNvCxnSpPr>
            <a:cxnSpLocks/>
          </p:cNvCxnSpPr>
          <p:nvPr/>
        </p:nvCxnSpPr>
        <p:spPr>
          <a:xfrm>
            <a:off x="2843393" y="6045765"/>
            <a:ext cx="192387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설명선: 위쪽 화살표 25">
            <a:extLst>
              <a:ext uri="{FF2B5EF4-FFF2-40B4-BE49-F238E27FC236}">
                <a16:creationId xmlns:a16="http://schemas.microsoft.com/office/drawing/2014/main" id="{3B6FB659-BBDF-4899-A117-CA6BCF39C603}"/>
              </a:ext>
            </a:extLst>
          </p:cNvPr>
          <p:cNvSpPr/>
          <p:nvPr/>
        </p:nvSpPr>
        <p:spPr>
          <a:xfrm>
            <a:off x="6096000" y="5047962"/>
            <a:ext cx="2076824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음수 인덱스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75298-277B-4F10-83F2-EB1AB9787DA8}"/>
              </a:ext>
            </a:extLst>
          </p:cNvPr>
          <p:cNvSpPr txBox="1"/>
          <p:nvPr/>
        </p:nvSpPr>
        <p:spPr>
          <a:xfrm>
            <a:off x="8927987" y="2989174"/>
            <a:ext cx="263405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오른쪽 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아래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14*14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픽셀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46E8D5-777B-4110-B042-C89116FEC05A}"/>
              </a:ext>
            </a:extLst>
          </p:cNvPr>
          <p:cNvSpPr txBox="1"/>
          <p:nvPr/>
        </p:nvSpPr>
        <p:spPr>
          <a:xfrm>
            <a:off x="8927987" y="5047962"/>
            <a:ext cx="310854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정중앙에 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위치한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14*14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픽셀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8C5F780-4CB0-454E-91F3-25465AD07F3B}"/>
              </a:ext>
            </a:extLst>
          </p:cNvPr>
          <p:cNvSpPr/>
          <p:nvPr/>
        </p:nvSpPr>
        <p:spPr>
          <a:xfrm>
            <a:off x="8223956" y="3046072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2F75DFC-4234-42E3-A5A6-42DD851B1160}"/>
              </a:ext>
            </a:extLst>
          </p:cNvPr>
          <p:cNvSpPr/>
          <p:nvPr/>
        </p:nvSpPr>
        <p:spPr>
          <a:xfrm>
            <a:off x="8354373" y="5154786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8E71F0-2C16-46F6-B3D0-ED74D5AA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7" y="2356564"/>
            <a:ext cx="1572420" cy="1541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D34727-0EE9-4C66-92A5-8AB3829C9159}"/>
              </a:ext>
            </a:extLst>
          </p:cNvPr>
          <p:cNvSpPr/>
          <p:nvPr/>
        </p:nvSpPr>
        <p:spPr>
          <a:xfrm>
            <a:off x="1175027" y="3046072"/>
            <a:ext cx="714834" cy="72423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FA5528D-5DA0-4167-AC34-21E2C53B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7" y="4587169"/>
            <a:ext cx="1572420" cy="1541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F0E9F5-0479-405D-85D0-6253B9071B42}"/>
              </a:ext>
            </a:extLst>
          </p:cNvPr>
          <p:cNvSpPr/>
          <p:nvPr/>
        </p:nvSpPr>
        <p:spPr>
          <a:xfrm>
            <a:off x="909785" y="4986975"/>
            <a:ext cx="714834" cy="72423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9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배치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2.2.7,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521509" y="1354217"/>
            <a:ext cx="226536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샘플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(=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샘플 차원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69A2EC0-5F29-4342-8243-9F13D1C00523}"/>
              </a:ext>
            </a:extLst>
          </p:cNvPr>
          <p:cNvSpPr/>
          <p:nvPr/>
        </p:nvSpPr>
        <p:spPr>
          <a:xfrm>
            <a:off x="2941949" y="1407629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C01D0-CD09-494F-BF2D-95CF5A41D643}"/>
              </a:ext>
            </a:extLst>
          </p:cNvPr>
          <p:cNvSpPr txBox="1"/>
          <p:nvPr/>
        </p:nvSpPr>
        <p:spPr>
          <a:xfrm>
            <a:off x="3401320" y="1354217"/>
            <a:ext cx="4406977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모든 데이터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텐서의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첫 번째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(0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번째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629172-7916-439B-937F-ED19FAE5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63" y="2296978"/>
            <a:ext cx="3629532" cy="5239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882388-0BCE-4E21-B845-18EA3B70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3" y="3217850"/>
            <a:ext cx="4086795" cy="5811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20BDF2-BE49-4361-8250-C732A015F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3" y="4233874"/>
            <a:ext cx="5896798" cy="4953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A62F4F-D261-4C6E-8CCB-F6F2315EEE3F}"/>
              </a:ext>
            </a:extLst>
          </p:cNvPr>
          <p:cNvSpPr txBox="1"/>
          <p:nvPr/>
        </p:nvSpPr>
        <p:spPr>
          <a:xfrm>
            <a:off x="6086689" y="2356363"/>
            <a:ext cx="466666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MNIST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숫자 데이터에서 크기가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128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인 배치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E038B-9EC2-492A-A282-E6A1CD6427FF}"/>
              </a:ext>
            </a:extLst>
          </p:cNvPr>
          <p:cNvSpPr txBox="1"/>
          <p:nvPr/>
        </p:nvSpPr>
        <p:spPr>
          <a:xfrm>
            <a:off x="6112045" y="3308348"/>
            <a:ext cx="151195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그 다음 배치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1505F-7FBF-4868-AD3E-2188732D2C63}"/>
              </a:ext>
            </a:extLst>
          </p:cNvPr>
          <p:cNvSpPr txBox="1"/>
          <p:nvPr/>
        </p:nvSpPr>
        <p:spPr>
          <a:xfrm>
            <a:off x="7858447" y="4287137"/>
            <a:ext cx="13340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n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번째 배치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84613B-F3E2-49C4-BC06-30D0D734A7A4}"/>
              </a:ext>
            </a:extLst>
          </p:cNvPr>
          <p:cNvSpPr/>
          <p:nvPr/>
        </p:nvSpPr>
        <p:spPr>
          <a:xfrm>
            <a:off x="4903244" y="2407718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E5B9AC-4D29-4678-BE33-7D59B79C9499}"/>
              </a:ext>
            </a:extLst>
          </p:cNvPr>
          <p:cNvSpPr/>
          <p:nvPr/>
        </p:nvSpPr>
        <p:spPr>
          <a:xfrm>
            <a:off x="5224093" y="3361760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D6BF19C-F7A9-494B-B36C-7BB9CF5229BA}"/>
              </a:ext>
            </a:extLst>
          </p:cNvPr>
          <p:cNvSpPr/>
          <p:nvPr/>
        </p:nvSpPr>
        <p:spPr>
          <a:xfrm>
            <a:off x="6924222" y="4334915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807283A-1AB3-4B65-9D4C-39650D6514E4}"/>
              </a:ext>
            </a:extLst>
          </p:cNvPr>
          <p:cNvCxnSpPr>
            <a:cxnSpLocks/>
          </p:cNvCxnSpPr>
          <p:nvPr/>
        </p:nvCxnSpPr>
        <p:spPr>
          <a:xfrm>
            <a:off x="3299166" y="2720420"/>
            <a:ext cx="70770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DB7B62C-B81C-46A2-B842-ED158E85B7EF}"/>
              </a:ext>
            </a:extLst>
          </p:cNvPr>
          <p:cNvCxnSpPr>
            <a:cxnSpLocks/>
          </p:cNvCxnSpPr>
          <p:nvPr/>
        </p:nvCxnSpPr>
        <p:spPr>
          <a:xfrm>
            <a:off x="3334013" y="3665551"/>
            <a:ext cx="105683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7311F9-3D73-4796-8BB5-84C6904B9834}"/>
              </a:ext>
            </a:extLst>
          </p:cNvPr>
          <p:cNvCxnSpPr>
            <a:cxnSpLocks/>
          </p:cNvCxnSpPr>
          <p:nvPr/>
        </p:nvCxnSpPr>
        <p:spPr>
          <a:xfrm>
            <a:off x="3394395" y="4633277"/>
            <a:ext cx="4680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948076-B4DD-4361-A4A8-2CD166A233ED}"/>
              </a:ext>
            </a:extLst>
          </p:cNvPr>
          <p:cNvCxnSpPr>
            <a:cxnSpLocks/>
          </p:cNvCxnSpPr>
          <p:nvPr/>
        </p:nvCxnSpPr>
        <p:spPr>
          <a:xfrm>
            <a:off x="4435210" y="4643470"/>
            <a:ext cx="4680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95F1F2-8849-475C-8D3F-42F2BC71746D}"/>
              </a:ext>
            </a:extLst>
          </p:cNvPr>
          <p:cNvSpPr/>
          <p:nvPr/>
        </p:nvSpPr>
        <p:spPr>
          <a:xfrm>
            <a:off x="5224093" y="4326659"/>
            <a:ext cx="975678" cy="33269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80DACF-EEEC-4AA9-BC1D-871A145CD322}"/>
              </a:ext>
            </a:extLst>
          </p:cNvPr>
          <p:cNvSpPr/>
          <p:nvPr/>
        </p:nvSpPr>
        <p:spPr>
          <a:xfrm>
            <a:off x="4094161" y="4334134"/>
            <a:ext cx="267299" cy="33269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3DC142-BF86-42E5-9F31-DFB5F5D6DB45}"/>
              </a:ext>
            </a:extLst>
          </p:cNvPr>
          <p:cNvSpPr txBox="1"/>
          <p:nvPr/>
        </p:nvSpPr>
        <p:spPr>
          <a:xfrm>
            <a:off x="418936" y="5406389"/>
            <a:ext cx="233589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배치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(=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배치  차원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6753AFE-22CD-42E9-BE2C-1114D9EED613}"/>
              </a:ext>
            </a:extLst>
          </p:cNvPr>
          <p:cNvSpPr/>
          <p:nvPr/>
        </p:nvSpPr>
        <p:spPr>
          <a:xfrm>
            <a:off x="2874642" y="5459801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AE8845-F6F7-4B41-9299-50F03468C545}"/>
              </a:ext>
            </a:extLst>
          </p:cNvPr>
          <p:cNvSpPr txBox="1"/>
          <p:nvPr/>
        </p:nvSpPr>
        <p:spPr>
          <a:xfrm>
            <a:off x="3360864" y="5406389"/>
            <a:ext cx="198964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첫번째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(0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번 축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5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텐서의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실제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2.2.8,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291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우리가 사용할 데이터의 대부분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537567" y="1541099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2590768" y="1822546"/>
            <a:ext cx="2490353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2D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features)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422928" y="5390664"/>
              <a:ext cx="130516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벡터 데이터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C25FA0-01CC-4A9B-82CC-EB1C5E09F1E4}"/>
              </a:ext>
            </a:extLst>
          </p:cNvPr>
          <p:cNvGrpSpPr/>
          <p:nvPr/>
        </p:nvGrpSpPr>
        <p:grpSpPr>
          <a:xfrm>
            <a:off x="2572043" y="4376891"/>
            <a:ext cx="3094117" cy="1027894"/>
            <a:chOff x="281646" y="5390664"/>
            <a:chExt cx="3587737" cy="10278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1C5F40-517A-4C3C-8107-24B1F795E59D}"/>
                </a:ext>
              </a:extLst>
            </p:cNvPr>
            <p:cNvSpPr txBox="1"/>
            <p:nvPr/>
          </p:nvSpPr>
          <p:spPr>
            <a:xfrm>
              <a:off x="670425" y="5895338"/>
              <a:ext cx="2887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3D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timesteps, features)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6C6CF7-445E-46BB-8635-23A606C8CE61}"/>
                </a:ext>
              </a:extLst>
            </p:cNvPr>
            <p:cNvSpPr txBox="1"/>
            <p:nvPr/>
          </p:nvSpPr>
          <p:spPr>
            <a:xfrm>
              <a:off x="281646" y="5390664"/>
              <a:ext cx="358773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시계열 데이터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(=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시퀀스 데이터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)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A61F4E-6ED7-4AFA-B55E-64D1B08C188D}"/>
              </a:ext>
            </a:extLst>
          </p:cNvPr>
          <p:cNvGrpSpPr/>
          <p:nvPr/>
        </p:nvGrpSpPr>
        <p:grpSpPr>
          <a:xfrm>
            <a:off x="8423628" y="1751717"/>
            <a:ext cx="2873797" cy="1674225"/>
            <a:chOff x="670425" y="5390664"/>
            <a:chExt cx="2887651" cy="16742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72AF35-7CE3-4BDC-9905-B4C23CF634CF}"/>
                </a:ext>
              </a:extLst>
            </p:cNvPr>
            <p:cNvSpPr txBox="1"/>
            <p:nvPr/>
          </p:nvSpPr>
          <p:spPr>
            <a:xfrm>
              <a:off x="670425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4D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height, width, channels)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channels, height, width)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4EF607-3D30-40CE-92F1-9A95CFDAE15C}"/>
                </a:ext>
              </a:extLst>
            </p:cNvPr>
            <p:cNvSpPr txBox="1"/>
            <p:nvPr/>
          </p:nvSpPr>
          <p:spPr>
            <a:xfrm>
              <a:off x="1600421" y="5390664"/>
              <a:ext cx="95018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이미지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5354329-A7FF-454F-88DF-B6D9E27E328B}"/>
              </a:ext>
            </a:extLst>
          </p:cNvPr>
          <p:cNvGrpSpPr/>
          <p:nvPr/>
        </p:nvGrpSpPr>
        <p:grpSpPr>
          <a:xfrm>
            <a:off x="8423628" y="4229066"/>
            <a:ext cx="3079258" cy="1674225"/>
            <a:chOff x="670425" y="5390664"/>
            <a:chExt cx="2887651" cy="16742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8DB2B3-1285-48E2-85A1-4D0F7D5D790E}"/>
                </a:ext>
              </a:extLst>
            </p:cNvPr>
            <p:cNvSpPr txBox="1"/>
            <p:nvPr/>
          </p:nvSpPr>
          <p:spPr>
            <a:xfrm>
              <a:off x="670425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5D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frames, height, width, channels)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(samples, frames, channels, height, width)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A0FA62-8FC0-4BAB-BBC6-2F5793AC2FC3}"/>
                </a:ext>
              </a:extLst>
            </p:cNvPr>
            <p:cNvSpPr txBox="1"/>
            <p:nvPr/>
          </p:nvSpPr>
          <p:spPr>
            <a:xfrm>
              <a:off x="1600421" y="5390664"/>
              <a:ext cx="95018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동영상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384767CA-5274-473D-8951-48D9DC625DAF}"/>
              </a:ext>
            </a:extLst>
          </p:cNvPr>
          <p:cNvSpPr/>
          <p:nvPr/>
        </p:nvSpPr>
        <p:spPr>
          <a:xfrm>
            <a:off x="537566" y="4051150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864E5C-8454-4A91-B874-C2F0F3ED4160}"/>
              </a:ext>
            </a:extLst>
          </p:cNvPr>
          <p:cNvSpPr/>
          <p:nvPr/>
        </p:nvSpPr>
        <p:spPr>
          <a:xfrm>
            <a:off x="6207932" y="1544822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592F653-79E7-4D0F-B59F-62B92A761E21}"/>
              </a:ext>
            </a:extLst>
          </p:cNvPr>
          <p:cNvSpPr/>
          <p:nvPr/>
        </p:nvSpPr>
        <p:spPr>
          <a:xfrm>
            <a:off x="6207932" y="4054873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D5A494-5289-4B65-B252-D75B7734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7" y="1795644"/>
            <a:ext cx="923779" cy="1327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0ACF6A-3A76-40AC-B37D-8E0F1C1F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12" y="4333761"/>
            <a:ext cx="983157" cy="1351841"/>
          </a:xfrm>
          <a:prstGeom prst="rect">
            <a:avLst/>
          </a:prstGeom>
        </p:spPr>
      </p:pic>
      <p:pic>
        <p:nvPicPr>
          <p:cNvPr id="44" name="그래픽 43" descr="이미지 단색으로 채워진">
            <a:extLst>
              <a:ext uri="{FF2B5EF4-FFF2-40B4-BE49-F238E27FC236}">
                <a16:creationId xmlns:a16="http://schemas.microsoft.com/office/drawing/2014/main" id="{5D373E02-38AD-4034-97BD-E1E0606FE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109" y="1776704"/>
            <a:ext cx="1365169" cy="1365169"/>
          </a:xfrm>
          <a:prstGeom prst="rect">
            <a:avLst/>
          </a:prstGeom>
        </p:spPr>
      </p:pic>
      <p:pic>
        <p:nvPicPr>
          <p:cNvPr id="48" name="그래픽 47" descr="필름 릴 단색으로 채워진">
            <a:extLst>
              <a:ext uri="{FF2B5EF4-FFF2-40B4-BE49-F238E27FC236}">
                <a16:creationId xmlns:a16="http://schemas.microsoft.com/office/drawing/2014/main" id="{B1AA8613-D1FF-4E9C-A41D-20AA57B00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109" y="4229066"/>
            <a:ext cx="1378763" cy="13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인공지능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머신러닝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688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51855-184E-4E25-8C82-D6F345BF4EC0}"/>
              </a:ext>
            </a:extLst>
          </p:cNvPr>
          <p:cNvSpPr txBox="1"/>
          <p:nvPr/>
        </p:nvSpPr>
        <p:spPr>
          <a:xfrm>
            <a:off x="428325" y="1958208"/>
            <a:ext cx="10108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인공지능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보통의 사람이 수행하는 지능적인 작업을 자동화 하기 위한 연구활동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심볼릭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AI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명시적인 규칙을 충분하게 만들어 기계의 수준을 높이는 접근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1371600" marR="0" lvl="3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명확한 규칙이 보이지 않을 경우 에는 쓰기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	=&gt;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머신 러닝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머신러닝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기계가 일일이 코드로 명시하지 않은 동작을 데이터로부터 학습하여 실행할 수 있도록 하는 알고리즘을 개발하는 연구 분야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7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2.2.9,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5" y="1179188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2D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텐서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  <a:sym typeface="Wingdings" panose="05000000000000000000" pitchFamily="2" charset="2"/>
              </a:rPr>
              <a:t> (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  <a:sym typeface="Wingdings" panose="05000000000000000000" pitchFamily="2" charset="2"/>
              </a:rPr>
              <a:t>샘플축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  <a:sym typeface="Wingdings" panose="05000000000000000000" pitchFamily="2" charset="2"/>
              </a:rPr>
              <a:t>특성축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2285017" y="4972573"/>
            <a:ext cx="3482229" cy="1243338"/>
            <a:chOff x="631683" y="5390664"/>
            <a:chExt cx="2887651" cy="12433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사람의 나이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우편 번호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소득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만 명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전체 데이터 셋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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(100000, 3)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332966" y="5390664"/>
              <a:ext cx="14850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인구 통계 데이터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6047590" y="4972573"/>
            <a:ext cx="3482229" cy="1458781"/>
            <a:chOff x="631683" y="5390664"/>
            <a:chExt cx="2887651" cy="145878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각 단어가 등장한 횟수로 표현된 텍스트 문서 데이터 셋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500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개의 문서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전체 데이터 셋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 (500, 20000)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158165" y="5390664"/>
              <a:ext cx="183469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사전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공통 단어 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만개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)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C6C0867F-A93B-464D-AFEE-DE67C1641A8B}"/>
              </a:ext>
            </a:extLst>
          </p:cNvPr>
          <p:cNvSpPr/>
          <p:nvPr/>
        </p:nvSpPr>
        <p:spPr>
          <a:xfrm>
            <a:off x="6435922" y="1798499"/>
            <a:ext cx="2705567" cy="27055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109DF-2472-4063-B7C8-543A7B0BCC4D}"/>
              </a:ext>
            </a:extLst>
          </p:cNvPr>
          <p:cNvSpPr/>
          <p:nvPr/>
        </p:nvSpPr>
        <p:spPr>
          <a:xfrm>
            <a:off x="2673349" y="1811302"/>
            <a:ext cx="2705567" cy="2705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6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사계열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2.2.10,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7835"/>
            <a:ext cx="3283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데이터에서 시간이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또는 연속된 순서가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중요할 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1F2920A-4F5E-43B9-8957-096ED2C1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78" y="2161853"/>
            <a:ext cx="6898780" cy="34054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AAB182-2B0C-44A8-B94F-32B1E1588873}"/>
              </a:ext>
            </a:extLst>
          </p:cNvPr>
          <p:cNvSpPr/>
          <p:nvPr/>
        </p:nvSpPr>
        <p:spPr>
          <a:xfrm>
            <a:off x="5608160" y="5122106"/>
            <a:ext cx="1249839" cy="427943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D845-908B-4D47-8DA7-6FE9EEDD152F}"/>
              </a:ext>
            </a:extLst>
          </p:cNvPr>
          <p:cNvSpPr txBox="1"/>
          <p:nvPr/>
        </p:nvSpPr>
        <p:spPr>
          <a:xfrm>
            <a:off x="2659059" y="1412638"/>
            <a:ext cx="258115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3D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시계열 데이터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텐서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28" name="설명선: 위쪽 화살표 27">
            <a:extLst>
              <a:ext uri="{FF2B5EF4-FFF2-40B4-BE49-F238E27FC236}">
                <a16:creationId xmlns:a16="http://schemas.microsoft.com/office/drawing/2014/main" id="{19D0CC6D-97C2-4DAD-A0DD-657C271FAA72}"/>
              </a:ext>
            </a:extLst>
          </p:cNvPr>
          <p:cNvSpPr/>
          <p:nvPr/>
        </p:nvSpPr>
        <p:spPr>
          <a:xfrm>
            <a:off x="4971888" y="5622652"/>
            <a:ext cx="2506306" cy="1133432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시간 축은 항상 두번째 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인덱스가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인 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60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시계열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2.2.10,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주식 가격 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6" y="1179188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주식 가격 데이터셋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D1F6AE-A9B0-4D9C-A09F-D82E86955143}"/>
              </a:ext>
            </a:extLst>
          </p:cNvPr>
          <p:cNvSpPr/>
          <p:nvPr/>
        </p:nvSpPr>
        <p:spPr>
          <a:xfrm>
            <a:off x="977913" y="1842770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520907" y="4841699"/>
            <a:ext cx="3482229" cy="1674225"/>
            <a:chOff x="631683" y="5390664"/>
            <a:chExt cx="2887651" cy="16742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분마다 현재 주식 가격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지난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 동안에 최고가격과 최소가격 저장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분마다 데이터는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3D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벡터로 인코딩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783502" y="5390664"/>
              <a:ext cx="58401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분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253298" y="4809473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하루 동안의 거래는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(390, 3)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크기의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2D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텐서로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인코딩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하루 거래 시간은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390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420701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하루 동안 거래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296215" y="4841699"/>
            <a:ext cx="3482229" cy="1027894"/>
            <a:chOff x="631683" y="5390664"/>
            <a:chExt cx="2887651" cy="102789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250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일치의 데이터는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(250, 390, 3)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크기의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3D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텐서로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저장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287106" y="5390664"/>
              <a:ext cx="157681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250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일 치의 데이터</a:t>
              </a:r>
            </a:p>
          </p:txBody>
        </p:sp>
      </p:grpSp>
      <p:pic>
        <p:nvPicPr>
          <p:cNvPr id="12" name="그래픽 11" descr="스톱워치 25% 단색으로 채워진">
            <a:extLst>
              <a:ext uri="{FF2B5EF4-FFF2-40B4-BE49-F238E27FC236}">
                <a16:creationId xmlns:a16="http://schemas.microsoft.com/office/drawing/2014/main" id="{04695BDB-8EDF-4D5A-A62B-2A1A34C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251" y="2176108"/>
            <a:ext cx="2038890" cy="203889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6C0867F-A93B-464D-AFEE-DE67C1641A8B}"/>
              </a:ext>
            </a:extLst>
          </p:cNvPr>
          <p:cNvSpPr/>
          <p:nvPr/>
        </p:nvSpPr>
        <p:spPr>
          <a:xfrm>
            <a:off x="4641628" y="1858883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437947-82B9-42C3-BA3F-8F1A2265FECD}"/>
              </a:ext>
            </a:extLst>
          </p:cNvPr>
          <p:cNvSpPr/>
          <p:nvPr/>
        </p:nvSpPr>
        <p:spPr>
          <a:xfrm>
            <a:off x="8684545" y="1858882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4" name="그래픽 13" descr="월 단위 달력 단색으로 채워진">
            <a:extLst>
              <a:ext uri="{FF2B5EF4-FFF2-40B4-BE49-F238E27FC236}">
                <a16:creationId xmlns:a16="http://schemas.microsoft.com/office/drawing/2014/main" id="{57479730-5A4D-4846-9D72-5D5AF204C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1740" y="2108390"/>
            <a:ext cx="2342347" cy="2342347"/>
          </a:xfrm>
          <a:prstGeom prst="rect">
            <a:avLst/>
          </a:prstGeom>
        </p:spPr>
      </p:pic>
      <p:pic>
        <p:nvPicPr>
          <p:cNvPr id="16" name="그래픽 15" descr="하비 공 5% 단색으로 채워진">
            <a:extLst>
              <a:ext uri="{FF2B5EF4-FFF2-40B4-BE49-F238E27FC236}">
                <a16:creationId xmlns:a16="http://schemas.microsoft.com/office/drawing/2014/main" id="{B8013C13-A20E-42E5-9C1B-9FD96D393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1996" y="2257148"/>
            <a:ext cx="2044829" cy="204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시계열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2.2.10,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트윗 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6" y="1179188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트윗 데이터셋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469151" y="4910709"/>
            <a:ext cx="3482229" cy="1027894"/>
            <a:chOff x="631683" y="5390664"/>
            <a:chExt cx="2887651" cy="10278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각 트윗은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128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개의 알파벳으로 구성된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280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개의 문자 시퀀스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534355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문자 시퀀스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235699" y="4841699"/>
            <a:ext cx="3482229" cy="1674225"/>
            <a:chOff x="631683" y="5390664"/>
            <a:chExt cx="2887651" cy="167422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각 문자가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128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개의 크기인 이진 벡터로 인코딩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해당 문자의 인덱스만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이고 나머지는 모두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0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인 벡터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)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각 트윗은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(280, 128)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크기의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2D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텐서로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인코딩 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735744" y="5390664"/>
              <a:ext cx="67953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인코딩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208943" y="4841699"/>
            <a:ext cx="3656770" cy="812451"/>
            <a:chOff x="559317" y="5390664"/>
            <a:chExt cx="3032390" cy="81245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(1000000, 280, 128)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크기의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559317" y="5390664"/>
              <a:ext cx="30323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100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만개의 트윗으로 구성된 데이터셋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5A213EC-08FF-44A2-8AB6-D0EABCEF3EEC}"/>
              </a:ext>
            </a:extLst>
          </p:cNvPr>
          <p:cNvSpPr/>
          <p:nvPr/>
        </p:nvSpPr>
        <p:spPr>
          <a:xfrm>
            <a:off x="823348" y="1878765"/>
            <a:ext cx="2705567" cy="27055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82A570-4B40-4DD9-BA60-956E50FD7F95}"/>
              </a:ext>
            </a:extLst>
          </p:cNvPr>
          <p:cNvSpPr/>
          <p:nvPr/>
        </p:nvSpPr>
        <p:spPr>
          <a:xfrm>
            <a:off x="4624031" y="1878764"/>
            <a:ext cx="2705567" cy="2705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567C3DD-9E9B-406E-9EF8-F51523A1061A}"/>
              </a:ext>
            </a:extLst>
          </p:cNvPr>
          <p:cNvSpPr/>
          <p:nvPr/>
        </p:nvSpPr>
        <p:spPr>
          <a:xfrm>
            <a:off x="8684545" y="1865827"/>
            <a:ext cx="2705567" cy="27055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BB204B-D457-4F30-8A56-C071E882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70" y="2487363"/>
            <a:ext cx="2162596" cy="17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6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이미지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2.2.11,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461290" y="5052537"/>
            <a:ext cx="3482229" cy="1027894"/>
            <a:chOff x="631683" y="5390664"/>
            <a:chExt cx="2887651" cy="10278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이미지는 전형적으로 높이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너비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컬러 채널의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차원으로 이루어짐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778943" y="5390664"/>
              <a:ext cx="5931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3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차원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354885" y="5052537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하나의 컬러 채널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컬러 채널 차원 크기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: 1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EX) (128, 256, 256, 1)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534356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흑백 이미지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001267" y="5052537"/>
            <a:ext cx="3482229" cy="1243338"/>
            <a:chOff x="631683" y="5390664"/>
            <a:chExt cx="2887651" cy="12433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3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개의 컬러 채널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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컬러 채널 차원 크기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: 3</a:t>
              </a: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EX) (128, 256, 256, 3)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534356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컬러 이미지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6117C52-D233-4270-AA82-F4F7429EA9E9}"/>
              </a:ext>
            </a:extLst>
          </p:cNvPr>
          <p:cNvSpPr/>
          <p:nvPr/>
        </p:nvSpPr>
        <p:spPr>
          <a:xfrm>
            <a:off x="536165" y="1508339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0C662D-A17A-4A43-ACCC-8A9CACC1ACB6}"/>
              </a:ext>
            </a:extLst>
          </p:cNvPr>
          <p:cNvSpPr/>
          <p:nvPr/>
        </p:nvSpPr>
        <p:spPr>
          <a:xfrm>
            <a:off x="8120194" y="1508339"/>
            <a:ext cx="3332480" cy="33324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768EFF-E0F1-4C03-AEE4-C7F8073B8146}"/>
              </a:ext>
            </a:extLst>
          </p:cNvPr>
          <p:cNvSpPr/>
          <p:nvPr/>
        </p:nvSpPr>
        <p:spPr>
          <a:xfrm>
            <a:off x="1078297" y="3062374"/>
            <a:ext cx="767751" cy="646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높이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B6647A-B1EE-49B1-B4AF-E9DBF923F5F9}"/>
              </a:ext>
            </a:extLst>
          </p:cNvPr>
          <p:cNvSpPr/>
          <p:nvPr/>
        </p:nvSpPr>
        <p:spPr>
          <a:xfrm>
            <a:off x="1840027" y="3062373"/>
            <a:ext cx="767751" cy="646981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너비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D0FF9C-693B-4110-BD99-0B45C45D4393}"/>
              </a:ext>
            </a:extLst>
          </p:cNvPr>
          <p:cNvSpPr/>
          <p:nvPr/>
        </p:nvSpPr>
        <p:spPr>
          <a:xfrm>
            <a:off x="2601757" y="3062602"/>
            <a:ext cx="767751" cy="646981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컬러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6585BB-EEA4-4C6A-8C40-450A78D9CE22}"/>
              </a:ext>
            </a:extLst>
          </p:cNvPr>
          <p:cNvSpPr txBox="1"/>
          <p:nvPr/>
        </p:nvSpPr>
        <p:spPr>
          <a:xfrm>
            <a:off x="1766964" y="2223560"/>
            <a:ext cx="896399" cy="4001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이미지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4703C2A2-20AE-4345-A38B-8A8FBBF7B1C8}"/>
              </a:ext>
            </a:extLst>
          </p:cNvPr>
          <p:cNvSpPr/>
          <p:nvPr/>
        </p:nvSpPr>
        <p:spPr>
          <a:xfrm rot="5400000">
            <a:off x="2068627" y="1802410"/>
            <a:ext cx="310550" cy="2132694"/>
          </a:xfrm>
          <a:prstGeom prst="leftBracket">
            <a:avLst>
              <a:gd name="adj" fmla="val 3433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DF93F4-AE2D-47F4-8465-FEE1BF4A9652}"/>
              </a:ext>
            </a:extLst>
          </p:cNvPr>
          <p:cNvSpPr/>
          <p:nvPr/>
        </p:nvSpPr>
        <p:spPr>
          <a:xfrm>
            <a:off x="4328179" y="1508339"/>
            <a:ext cx="3332480" cy="33324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C2C88-183A-448C-A853-491384D24AFA}"/>
              </a:ext>
            </a:extLst>
          </p:cNvPr>
          <p:cNvSpPr/>
          <p:nvPr/>
        </p:nvSpPr>
        <p:spPr>
          <a:xfrm>
            <a:off x="5889460" y="6029152"/>
            <a:ext cx="206540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A6BA80-6411-49C8-AA7C-0F92B2BA53A5}"/>
              </a:ext>
            </a:extLst>
          </p:cNvPr>
          <p:cNvSpPr/>
          <p:nvPr/>
        </p:nvSpPr>
        <p:spPr>
          <a:xfrm>
            <a:off x="9533886" y="6037777"/>
            <a:ext cx="206540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70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이미지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51431" y="3521286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텐서플로에서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사용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(samples, height, width, </a:t>
              </a:r>
              <a:r>
                <a:rPr kumimoji="0" lang="en-US" altLang="ko-KR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color_depth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)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EX) (128, 256, 256, 1), (128, 256, 256, 3)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332967" y="5390664"/>
              <a:ext cx="14850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채널 마지막 방식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4097813" y="3521286"/>
            <a:ext cx="3482229" cy="1243338"/>
            <a:chOff x="631683" y="5390664"/>
            <a:chExt cx="2887651" cy="12433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씨아노에서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사용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(samples, </a:t>
              </a:r>
              <a:r>
                <a:rPr kumimoji="0" lang="en-US" altLang="ko-KR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color_depth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, height, width)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  <a:sym typeface="Wingdings" panose="05000000000000000000" pitchFamily="2" charset="2"/>
                </a:rPr>
                <a:t>Ex) (128, 1, 256, 256), (128, 3, 256, 256)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420701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채널 우선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983568-BA52-41ED-9C52-6FB7AB110DE5}"/>
              </a:ext>
            </a:extLst>
          </p:cNvPr>
          <p:cNvSpPr txBox="1"/>
          <p:nvPr/>
        </p:nvSpPr>
        <p:spPr>
          <a:xfrm flipH="1">
            <a:off x="1821028" y="1821902"/>
            <a:ext cx="432878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이미지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텐서의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 크기를 지정하는 방식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9AF642-741E-48D7-9EED-7E45B6404A10}"/>
              </a:ext>
            </a:extLst>
          </p:cNvPr>
          <p:cNvSpPr/>
          <p:nvPr/>
        </p:nvSpPr>
        <p:spPr>
          <a:xfrm>
            <a:off x="5809044" y="4501492"/>
            <a:ext cx="199627" cy="216371"/>
          </a:xfrm>
          <a:prstGeom prst="rect">
            <a:avLst/>
          </a:prstGeom>
          <a:solidFill>
            <a:srgbClr val="B7EDFF">
              <a:alpha val="10196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819BA6-A24F-4151-89C6-C6E2E535C534}"/>
              </a:ext>
            </a:extLst>
          </p:cNvPr>
          <p:cNvSpPr/>
          <p:nvPr/>
        </p:nvSpPr>
        <p:spPr>
          <a:xfrm>
            <a:off x="1688439" y="4527370"/>
            <a:ext cx="199627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E1FE4D-A623-4519-8906-0E9D4A807048}"/>
              </a:ext>
            </a:extLst>
          </p:cNvPr>
          <p:cNvSpPr/>
          <p:nvPr/>
        </p:nvSpPr>
        <p:spPr>
          <a:xfrm>
            <a:off x="2811049" y="4516076"/>
            <a:ext cx="199627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4D06DE-303A-449C-81D2-C91752020C41}"/>
              </a:ext>
            </a:extLst>
          </p:cNvPr>
          <p:cNvCxnSpPr>
            <a:cxnSpLocks/>
          </p:cNvCxnSpPr>
          <p:nvPr/>
        </p:nvCxnSpPr>
        <p:spPr>
          <a:xfrm>
            <a:off x="2285191" y="4498824"/>
            <a:ext cx="80279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7D6BCDF-A950-4E3D-8B24-A838CF6FD782}"/>
              </a:ext>
            </a:extLst>
          </p:cNvPr>
          <p:cNvCxnSpPr>
            <a:cxnSpLocks/>
          </p:cNvCxnSpPr>
          <p:nvPr/>
        </p:nvCxnSpPr>
        <p:spPr>
          <a:xfrm>
            <a:off x="5057919" y="4510118"/>
            <a:ext cx="80279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719CC5-C1F3-46D3-8B6A-D3740DB374CB}"/>
              </a:ext>
            </a:extLst>
          </p:cNvPr>
          <p:cNvGrpSpPr/>
          <p:nvPr/>
        </p:nvGrpSpPr>
        <p:grpSpPr>
          <a:xfrm>
            <a:off x="8198422" y="5306958"/>
            <a:ext cx="3482229" cy="812451"/>
            <a:chOff x="631683" y="5390664"/>
            <a:chExt cx="2887651" cy="81245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BDF94F-9323-4D39-8910-729A4600BA00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▶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4D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이미지 데이터 </a:t>
              </a:r>
              <a:r>
                <a:rPr kumimoji="0" lang="ko-KR" altLang="en-US" sz="14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텐서</a:t>
              </a:r>
              <a:endPara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86642E-2B27-496B-B460-E91B6C62D6C1}"/>
                </a:ext>
              </a:extLst>
            </p:cNvPr>
            <p:cNvSpPr txBox="1"/>
            <p:nvPr/>
          </p:nvSpPr>
          <p:spPr>
            <a:xfrm>
              <a:off x="1420700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채널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우선 표기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A971DBB-3B00-440E-A2DA-8C9A98C3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23" y="1901835"/>
            <a:ext cx="3482229" cy="31934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98B77E-0B6B-46EA-8AF4-354D34C02940}"/>
              </a:ext>
            </a:extLst>
          </p:cNvPr>
          <p:cNvSpPr/>
          <p:nvPr/>
        </p:nvSpPr>
        <p:spPr>
          <a:xfrm>
            <a:off x="4699890" y="4498824"/>
            <a:ext cx="199627" cy="216371"/>
          </a:xfrm>
          <a:prstGeom prst="rect">
            <a:avLst/>
          </a:prstGeom>
          <a:solidFill>
            <a:srgbClr val="B7EDFF">
              <a:alpha val="10196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2DB2304-9FDA-42E5-921B-8FAFDEBEFAF5}"/>
              </a:ext>
            </a:extLst>
          </p:cNvPr>
          <p:cNvCxnSpPr>
            <a:cxnSpLocks/>
          </p:cNvCxnSpPr>
          <p:nvPr/>
        </p:nvCxnSpPr>
        <p:spPr>
          <a:xfrm rot="5400000">
            <a:off x="2729305" y="2231054"/>
            <a:ext cx="1210394" cy="119231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73B07D2-9F7D-4465-86A8-84876ECA89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5541" y="2236086"/>
            <a:ext cx="1210394" cy="119231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64A664-57B2-41A9-99DF-C0D650C625B2}"/>
              </a:ext>
            </a:extLst>
          </p:cNvPr>
          <p:cNvSpPr txBox="1"/>
          <p:nvPr/>
        </p:nvSpPr>
        <p:spPr>
          <a:xfrm flipH="1">
            <a:off x="1508427" y="5022855"/>
            <a:ext cx="4745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케라스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 프레임 워크는 두 형식 모두 지원</a:t>
            </a:r>
          </a:p>
        </p:txBody>
      </p:sp>
    </p:spTree>
    <p:extLst>
      <p:ext uri="{BB962C8B-B14F-4D97-AF65-F5344CB8AC3E}">
        <p14:creationId xmlns:p14="http://schemas.microsoft.com/office/powerpoint/2010/main" val="103064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비디오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2301722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2301722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비디오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060280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7818838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4506800" y="29033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7281004" y="29033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5060279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5262990" y="1753859"/>
            <a:ext cx="165141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프레임의 연속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7818836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8409477" y="1753859"/>
            <a:ext cx="8771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프레임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2471447" y="2478756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현실에서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5D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텐서가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필요한 몇 안되는 데이터 중 하나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5D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5230005" y="2478756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하나의 비디오는 </a:t>
            </a:r>
            <a:r>
              <a:rPr kumimoji="0" lang="ko-KR" altLang="en-US" sz="1400" b="1" i="0" u="sng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프레임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의 연속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4D</a:t>
            </a: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70B6D01F-8472-4A38-B2D5-85D068371138}"/>
              </a:ext>
            </a:extLst>
          </p:cNvPr>
          <p:cNvGraphicFramePr>
            <a:graphicFrameLocks noGrp="1"/>
          </p:cNvGraphicFramePr>
          <p:nvPr/>
        </p:nvGraphicFramePr>
        <p:xfrm>
          <a:off x="2819908" y="5040506"/>
          <a:ext cx="655218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5720">
                  <a:extLst>
                    <a:ext uri="{9D8B030D-6E8A-4147-A177-3AD203B41FA5}">
                      <a16:colId xmlns:a16="http://schemas.microsoft.com/office/drawing/2014/main" val="4001233008"/>
                    </a:ext>
                  </a:extLst>
                </a:gridCol>
                <a:gridCol w="5036463">
                  <a:extLst>
                    <a:ext uri="{9D8B030D-6E8A-4147-A177-3AD203B41FA5}">
                      <a16:colId xmlns:a16="http://schemas.microsoft.com/office/drawing/2014/main" val="33283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5D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(samples, frames, height, width, </a:t>
                      </a:r>
                      <a:r>
                        <a:rPr lang="en-US" altLang="ko-KR" sz="1800" dirty="0" err="1"/>
                        <a:t>color_depth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61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4D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(frames, height, width, </a:t>
                      </a:r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color_depth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96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3D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(height, width, </a:t>
                      </a:r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color_depth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93242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ABDB869-CE11-4066-9749-3EDA9FEFDC27}"/>
              </a:ext>
            </a:extLst>
          </p:cNvPr>
          <p:cNvSpPr txBox="1"/>
          <p:nvPr/>
        </p:nvSpPr>
        <p:spPr>
          <a:xfrm>
            <a:off x="7983321" y="2502897"/>
            <a:ext cx="1682895" cy="97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각 프레임은 하나의 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컬러 이미지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3D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비디오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2.2.12,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Ex)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▶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60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▶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144*256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유튜브 비디오 클립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초당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프레임으로 샘플링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240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프레임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(4 * 60(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))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106,168,320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개의 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(4 * 240 * 144 * 256 * 3)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4098" name="Picture 2" descr="YouTube 크리에이터 - YouTube">
            <a:extLst>
              <a:ext uri="{FF2B5EF4-FFF2-40B4-BE49-F238E27FC236}">
                <a16:creationId xmlns:a16="http://schemas.microsoft.com/office/drawing/2014/main" id="{E7B9A864-239E-4C74-BA82-36969458B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20700" r="10320" b="21342"/>
          <a:stretch/>
        </p:blipFill>
        <p:spPr bwMode="auto">
          <a:xfrm>
            <a:off x="1011435" y="1631838"/>
            <a:ext cx="3079938" cy="2250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E2864A-20EE-493D-BF1D-4438C703FC64}"/>
              </a:ext>
            </a:extLst>
          </p:cNvPr>
          <p:cNvSpPr/>
          <p:nvPr/>
        </p:nvSpPr>
        <p:spPr>
          <a:xfrm>
            <a:off x="871688" y="4437163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이런 비디오 클립을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4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개 가진 배치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(4, 240, 144, 256, 3)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67630A-1EC4-44A2-B031-F43E3F73DB08}"/>
              </a:ext>
            </a:extLst>
          </p:cNvPr>
          <p:cNvSpPr/>
          <p:nvPr/>
        </p:nvSpPr>
        <p:spPr>
          <a:xfrm>
            <a:off x="8104579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Dtype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 float32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  <a:sym typeface="Wingdings" panose="05000000000000000000" pitchFamily="2" charset="2"/>
              </a:rPr>
              <a:t>405MB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66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827926"/>
            <a:ext cx="3756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신경망의 톱니바퀴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텐서연산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51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948068" y="320606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7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데이터에서 표현을 학습하기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69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4D7DDE-5DBD-2544-8969-4B1D2858088C}"/>
              </a:ext>
            </a:extLst>
          </p:cNvPr>
          <p:cNvSpPr/>
          <p:nvPr/>
        </p:nvSpPr>
        <p:spPr>
          <a:xfrm>
            <a:off x="4425043" y="2251420"/>
            <a:ext cx="3341914" cy="334191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기대 출력</a:t>
            </a:r>
            <a:endParaRPr kumimoji="1" lang="ko-Kore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97F12F-9A35-3644-BC43-3C7CFD74C1FA}"/>
              </a:ext>
            </a:extLst>
          </p:cNvPr>
          <p:cNvSpPr/>
          <p:nvPr/>
        </p:nvSpPr>
        <p:spPr>
          <a:xfrm>
            <a:off x="8162412" y="2251420"/>
            <a:ext cx="3341914" cy="3341914"/>
          </a:xfrm>
          <a:prstGeom prst="ellipse">
            <a:avLst/>
          </a:prstGeom>
          <a:solidFill>
            <a:srgbClr val="0070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알고리즘</a:t>
            </a:r>
            <a:r>
              <a:rPr kumimoji="1" lang="ko-KR" alt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성능 측정 방법</a:t>
            </a:r>
            <a:endParaRPr kumimoji="1" lang="ko-Kore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78D26D-E603-3246-943E-F721F6A00D72}"/>
              </a:ext>
            </a:extLst>
          </p:cNvPr>
          <p:cNvSpPr/>
          <p:nvPr/>
        </p:nvSpPr>
        <p:spPr>
          <a:xfrm>
            <a:off x="687674" y="2273191"/>
            <a:ext cx="3341914" cy="33419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입력 데이터 포인트</a:t>
            </a:r>
            <a:endParaRPr kumimoji="1" lang="ko-Kore-KR" altLang="en-U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12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연산에는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덧셈이나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곱셈 등이 있다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0C7DA-B0A0-4EBD-AAA1-96A970F30A76}"/>
              </a:ext>
            </a:extLst>
          </p:cNvPr>
          <p:cNvSpPr txBox="1"/>
          <p:nvPr/>
        </p:nvSpPr>
        <p:spPr>
          <a:xfrm>
            <a:off x="3318262" y="2967335"/>
            <a:ext cx="564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keras.layers.Dense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(512, activation=‘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AFD3C-EF00-46D5-AACC-F5DC8720B71B}"/>
              </a:ext>
            </a:extLst>
          </p:cNvPr>
          <p:cNvSpPr txBox="1"/>
          <p:nvPr/>
        </p:nvSpPr>
        <p:spPr>
          <a:xfrm>
            <a:off x="751905" y="3021575"/>
            <a:ext cx="1330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31F219-3026-40C7-8EB2-407193584578}"/>
              </a:ext>
            </a:extLst>
          </p:cNvPr>
          <p:cNvSpPr/>
          <p:nvPr/>
        </p:nvSpPr>
        <p:spPr>
          <a:xfrm>
            <a:off x="751905" y="3021575"/>
            <a:ext cx="1330214" cy="4074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548A6C-690B-484C-BD68-B055DD818CA5}"/>
              </a:ext>
            </a:extLst>
          </p:cNvPr>
          <p:cNvCxnSpPr/>
          <p:nvPr/>
        </p:nvCxnSpPr>
        <p:spPr>
          <a:xfrm>
            <a:off x="2288307" y="3198168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B78753-3C38-4CAF-BECB-0759B5C2504A}"/>
              </a:ext>
            </a:extLst>
          </p:cNvPr>
          <p:cNvCxnSpPr/>
          <p:nvPr/>
        </p:nvCxnSpPr>
        <p:spPr>
          <a:xfrm>
            <a:off x="9191130" y="3198168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0DDDE3-67AE-427D-A4FF-5C009C96F6BD}"/>
              </a:ext>
            </a:extLst>
          </p:cNvPr>
          <p:cNvSpPr txBox="1"/>
          <p:nvPr/>
        </p:nvSpPr>
        <p:spPr>
          <a:xfrm>
            <a:off x="10317247" y="3017093"/>
            <a:ext cx="1330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007785-EC86-40EA-818D-5F3CE0C83372}"/>
              </a:ext>
            </a:extLst>
          </p:cNvPr>
          <p:cNvSpPr/>
          <p:nvPr/>
        </p:nvSpPr>
        <p:spPr>
          <a:xfrm>
            <a:off x="10317247" y="3017093"/>
            <a:ext cx="1330214" cy="4074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9C71A8E-D5E0-4383-83B5-D838C200DB1E}"/>
              </a:ext>
            </a:extLst>
          </p:cNvPr>
          <p:cNvSpPr/>
          <p:nvPr/>
        </p:nvSpPr>
        <p:spPr>
          <a:xfrm>
            <a:off x="5945906" y="3711992"/>
            <a:ext cx="394447" cy="977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27377-A8A6-4522-BB3E-D512666A6387}"/>
              </a:ext>
            </a:extLst>
          </p:cNvPr>
          <p:cNvSpPr txBox="1"/>
          <p:nvPr/>
        </p:nvSpPr>
        <p:spPr>
          <a:xfrm>
            <a:off x="3912732" y="4972137"/>
            <a:ext cx="45550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 =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relu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(dot(w, input) + b)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83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14" grpId="0"/>
      <p:bldP spid="15" grpId="0" animBg="1"/>
      <p:bldP spid="8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있는 각 원소에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독립적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적용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482475-B1D1-44BD-AFEA-FBDD3F0E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62" y="2749364"/>
            <a:ext cx="4638675" cy="2076450"/>
          </a:xfrm>
          <a:prstGeom prst="rect">
            <a:avLst/>
          </a:prstGeom>
        </p:spPr>
      </p:pic>
      <p:pic>
        <p:nvPicPr>
          <p:cNvPr id="1026" name="Picture 2" descr="코드로 이해하는 딥러닝 12] - ReLU(Rectified Linear Unit)">
            <a:extLst>
              <a:ext uri="{FF2B5EF4-FFF2-40B4-BE49-F238E27FC236}">
                <a16:creationId xmlns:a16="http://schemas.microsoft.com/office/drawing/2014/main" id="{2B541F27-51F8-43CF-B715-9F48C8C68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36" y="2158813"/>
            <a:ext cx="4111717" cy="32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7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있는 각 원소에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독립적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적용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코드로 이해하는 딥러닝 12] - ReLU(Rectified Linear Unit)">
            <a:extLst>
              <a:ext uri="{FF2B5EF4-FFF2-40B4-BE49-F238E27FC236}">
                <a16:creationId xmlns:a16="http://schemas.microsoft.com/office/drawing/2014/main" id="{2B541F27-51F8-43CF-B715-9F48C8C68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636" y="2158813"/>
            <a:ext cx="4111717" cy="32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A46FBF-3B70-4448-ADD3-DD404482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9" y="2908038"/>
            <a:ext cx="4305793" cy="17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있는 각 원소에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독립적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적용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F6B28-AB61-4798-AF4A-5751A9D2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730889"/>
            <a:ext cx="5420481" cy="2057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D1F19B-0787-47AE-AA04-7EE12B95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46" y="2945231"/>
            <a:ext cx="341042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 =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x.copy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 ?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6D77D-8592-43C8-8D8B-D6875683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41" y="2079502"/>
            <a:ext cx="4193649" cy="4443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8778DC-C1B2-4B38-804F-670B2254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98" y="3240365"/>
            <a:ext cx="1476581" cy="138131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D65327E-EDCE-4FA6-88EA-A1E3416D6784}"/>
              </a:ext>
            </a:extLst>
          </p:cNvPr>
          <p:cNvSpPr/>
          <p:nvPr/>
        </p:nvSpPr>
        <p:spPr>
          <a:xfrm>
            <a:off x="6449285" y="3853399"/>
            <a:ext cx="162926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38BE56-A392-4B55-A473-99728CFD0DF3}"/>
              </a:ext>
            </a:extLst>
          </p:cNvPr>
          <p:cNvSpPr/>
          <p:nvPr/>
        </p:nvSpPr>
        <p:spPr>
          <a:xfrm>
            <a:off x="8737403" y="3587307"/>
            <a:ext cx="1007231" cy="2660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F59899-6B17-466B-BF73-E7E127DA198B}"/>
              </a:ext>
            </a:extLst>
          </p:cNvPr>
          <p:cNvSpPr/>
          <p:nvPr/>
        </p:nvSpPr>
        <p:spPr>
          <a:xfrm>
            <a:off x="8746366" y="4385167"/>
            <a:ext cx="1007231" cy="2660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3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원소별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104E1-BB9F-4FA2-BAB0-8DB8BFAE994C}"/>
              </a:ext>
            </a:extLst>
          </p:cNvPr>
          <p:cNvSpPr txBox="1"/>
          <p:nvPr/>
        </p:nvSpPr>
        <p:spPr>
          <a:xfrm>
            <a:off x="399062" y="1316621"/>
            <a:ext cx="11488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넘파이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내장 함수로 연산을 처리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BA4A0-21E5-4A97-BE11-E77AD4946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4"/>
          <a:stretch/>
        </p:blipFill>
        <p:spPr>
          <a:xfrm>
            <a:off x="1685369" y="2266766"/>
            <a:ext cx="2608728" cy="3562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33DE3B-26B0-49BB-B084-24F57B8D1010}"/>
              </a:ext>
            </a:extLst>
          </p:cNvPr>
          <p:cNvSpPr txBox="1"/>
          <p:nvPr/>
        </p:nvSpPr>
        <p:spPr>
          <a:xfrm>
            <a:off x="7897904" y="5305858"/>
            <a:ext cx="3299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더 빠르고 간편하다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AD7C11-35CF-436F-A068-EEF0C570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17" y="2279298"/>
            <a:ext cx="3182821" cy="19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648307" y="315392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브로드캐스팅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73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브로드캐스팅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AFAD-1516-4266-AEB8-C727D93D2B43}"/>
              </a:ext>
            </a:extLst>
          </p:cNvPr>
          <p:cNvSpPr txBox="1"/>
          <p:nvPr/>
        </p:nvSpPr>
        <p:spPr>
          <a:xfrm>
            <a:off x="399062" y="1316621"/>
            <a:ext cx="114881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브로드캐스팅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(Broadcasting)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행렬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A, B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크기가 작은 행렬을 크기가 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		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행렬과 모양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맞게끔 늘려주는 것을 의미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29806-CFE4-42C6-A419-C14C5205A4AF}"/>
              </a:ext>
            </a:extLst>
          </p:cNvPr>
          <p:cNvSpPr txBox="1"/>
          <p:nvPr/>
        </p:nvSpPr>
        <p:spPr>
          <a:xfrm>
            <a:off x="2551645" y="3525588"/>
            <a:ext cx="7182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ndim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맞도록 작은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축이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새 축을 따라서 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크기에 맞도록 반복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8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브로드캐스팅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AFAD-1516-4266-AEB8-C727D93D2B43}"/>
              </a:ext>
            </a:extLst>
          </p:cNvPr>
          <p:cNvSpPr txBox="1"/>
          <p:nvPr/>
        </p:nvSpPr>
        <p:spPr>
          <a:xfrm>
            <a:off x="399062" y="1316621"/>
            <a:ext cx="114881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브로드캐스팅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(Broadcasting)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행렬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A, B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크기가 작은 행렬을 크기가 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		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행렬과 모양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맞게끔 늘려주는 것을 의미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D4ECCC-F6E3-4351-B5FF-642A4D48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303562"/>
            <a:ext cx="7810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10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브로드캐스팅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AFAD-1516-4266-AEB8-C727D93D2B43}"/>
              </a:ext>
            </a:extLst>
          </p:cNvPr>
          <p:cNvSpPr txBox="1"/>
          <p:nvPr/>
        </p:nvSpPr>
        <p:spPr>
          <a:xfrm>
            <a:off x="399062" y="1316621"/>
            <a:ext cx="114881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브로드캐스팅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(Broadcasting)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행렬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A, B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크기가 작은 행렬을 크기가 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		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행렬과 모양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맞게끔 늘려주는 것을 의미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E6F864-6E1B-497B-8CDF-D36E92F4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84" y="2980573"/>
            <a:ext cx="640169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딥러닝에서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‘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딥’이란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무엇일까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?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69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08BB1-87BC-4552-ABA0-FA07C922D539}"/>
              </a:ext>
            </a:extLst>
          </p:cNvPr>
          <p:cNvSpPr txBox="1"/>
          <p:nvPr/>
        </p:nvSpPr>
        <p:spPr>
          <a:xfrm>
            <a:off x="483559" y="2414155"/>
            <a:ext cx="610402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(layer)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단계를 표현하는 명칭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딥러닝이란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데이터 표현을 학습하기 위한 다단계 처리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C8FFF3-73D6-4747-B799-A9A9289E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632" y="1398488"/>
            <a:ext cx="5625730" cy="27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브로드캐스팅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AFAD-1516-4266-AEB8-C727D93D2B43}"/>
              </a:ext>
            </a:extLst>
          </p:cNvPr>
          <p:cNvSpPr txBox="1"/>
          <p:nvPr/>
        </p:nvSpPr>
        <p:spPr>
          <a:xfrm>
            <a:off x="399062" y="1316621"/>
            <a:ext cx="1148813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브로드캐스팅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(Broadcasting)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행렬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A, B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 크기가 작은 행렬을 크기가 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		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행렬과 모양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맞게끔 늘려주는 것을 의미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4B770-A7B5-4BB1-B994-124500DF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90" y="3238444"/>
            <a:ext cx="3028819" cy="18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3371261" y="3153927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92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EAFAD-1516-4266-AEB8-C727D93D2B43}"/>
              </a:ext>
            </a:extLst>
          </p:cNvPr>
          <p:cNvSpPr txBox="1"/>
          <p:nvPr/>
        </p:nvSpPr>
        <p:spPr>
          <a:xfrm>
            <a:off x="399062" y="1316621"/>
            <a:ext cx="11488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곱셈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(tensor product) or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점곱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(dot operation)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			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가장 널리 사용되고 유용한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9AA96-5F57-4245-8E32-826DFE3C0155}"/>
              </a:ext>
            </a:extLst>
          </p:cNvPr>
          <p:cNvSpPr txBox="1"/>
          <p:nvPr/>
        </p:nvSpPr>
        <p:spPr>
          <a:xfrm>
            <a:off x="2469909" y="2507414"/>
            <a:ext cx="7346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원소별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연산과 반대로 입력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텐서의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원소들을 결합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08C5F-1A3F-4581-A1B7-1F602926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874" y="3740462"/>
            <a:ext cx="2586457" cy="193984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1F1F1CD-96DB-44B7-9166-2FCEBE84D57B}"/>
              </a:ext>
            </a:extLst>
          </p:cNvPr>
          <p:cNvSpPr/>
          <p:nvPr/>
        </p:nvSpPr>
        <p:spPr>
          <a:xfrm>
            <a:off x="5740408" y="4351845"/>
            <a:ext cx="162926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89A6DF-E710-4A03-A87E-E3CF35411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57" y="4063187"/>
            <a:ext cx="4375631" cy="11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벡터의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57C31-E235-40EF-A9D0-155B9B32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83" y="1724121"/>
            <a:ext cx="5657827" cy="25262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83F1B3-C4B4-4B4E-88C8-D33DE4AD7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88" y="5254480"/>
            <a:ext cx="1886213" cy="933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65FAF7-6EED-4608-A724-12AEBA33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89" y="4825795"/>
            <a:ext cx="170521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5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행렬과 벡터 사이의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430C1-ED8B-4D63-8453-87A55DB5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326972"/>
            <a:ext cx="1638529" cy="1209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96ECF6-427D-4FB9-A913-5A101D68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168" y="2536816"/>
            <a:ext cx="6839664" cy="29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행렬과 벡터 사이의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430C1-ED8B-4D63-8453-87A55DB5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326972"/>
            <a:ext cx="1638529" cy="1209844"/>
          </a:xfrm>
          <a:prstGeom prst="rect">
            <a:avLst/>
          </a:prstGeom>
        </p:spPr>
      </p:pic>
      <p:pic>
        <p:nvPicPr>
          <p:cNvPr id="8194" name="Picture 2" descr="앤드류 응의 머신러닝 (3-4) : 행렬과 행렬의 곱셈">
            <a:extLst>
              <a:ext uri="{FF2B5EF4-FFF2-40B4-BE49-F238E27FC236}">
                <a16:creationId xmlns:a16="http://schemas.microsoft.com/office/drawing/2014/main" id="{8EEAC88F-8B1C-4225-8C30-8252A8988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8" r="12786" b="69845"/>
          <a:stretch/>
        </p:blipFill>
        <p:spPr bwMode="auto">
          <a:xfrm>
            <a:off x="1703294" y="3198159"/>
            <a:ext cx="8946777" cy="13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19F580F-693F-406F-959A-D1E38A30F1A9}"/>
              </a:ext>
            </a:extLst>
          </p:cNvPr>
          <p:cNvSpPr/>
          <p:nvPr/>
        </p:nvSpPr>
        <p:spPr>
          <a:xfrm>
            <a:off x="1775011" y="3338135"/>
            <a:ext cx="1909482" cy="591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E28A364-CED1-4B03-9301-DFBD80D98A4D}"/>
              </a:ext>
            </a:extLst>
          </p:cNvPr>
          <p:cNvSpPr/>
          <p:nvPr/>
        </p:nvSpPr>
        <p:spPr>
          <a:xfrm rot="5400000">
            <a:off x="3222909" y="3620523"/>
            <a:ext cx="1577590" cy="5109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24D54F-5889-4DCE-A178-9E8DD815AF82}"/>
              </a:ext>
            </a:extLst>
          </p:cNvPr>
          <p:cNvSpPr/>
          <p:nvPr/>
        </p:nvSpPr>
        <p:spPr>
          <a:xfrm>
            <a:off x="1775011" y="3773946"/>
            <a:ext cx="1909482" cy="591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00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행렬과 벡터 사이의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8F230-760B-4914-8ED2-186558E4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904" y="3849236"/>
            <a:ext cx="2959125" cy="1556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0C96F-944A-4318-8C6D-40F15B43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904" y="1824007"/>
            <a:ext cx="4334988" cy="1935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9E8E57-EC48-47E9-B144-715B986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55" y="2195149"/>
            <a:ext cx="5775661" cy="24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1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행렬과 벡터 사이의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DC9A9-606F-4DEF-9698-2D79A91F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54" y="2847420"/>
            <a:ext cx="4941691" cy="19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2CD54A-2359-4FFC-BA0F-2277A263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24" y="2372195"/>
            <a:ext cx="4192951" cy="3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5362" name="Picture 2" descr="행렬의 곱셈, 행렬의 거듭제곱 – 수학방">
            <a:extLst>
              <a:ext uri="{FF2B5EF4-FFF2-40B4-BE49-F238E27FC236}">
                <a16:creationId xmlns:a16="http://schemas.microsoft.com/office/drawing/2014/main" id="{1D90E76C-C592-4155-92F2-2B8754B1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37" y="2834248"/>
            <a:ext cx="6458510" cy="171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A46B1A0-07D9-441A-BF8B-12C09F25E2BF}"/>
              </a:ext>
            </a:extLst>
          </p:cNvPr>
          <p:cNvSpPr/>
          <p:nvPr/>
        </p:nvSpPr>
        <p:spPr>
          <a:xfrm>
            <a:off x="3702423" y="2816318"/>
            <a:ext cx="770965" cy="2656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593D46-E4E9-4755-A6F6-0264E3B4EBA6}"/>
              </a:ext>
            </a:extLst>
          </p:cNvPr>
          <p:cNvSpPr/>
          <p:nvPr/>
        </p:nvSpPr>
        <p:spPr>
          <a:xfrm rot="5400000">
            <a:off x="4577553" y="2910679"/>
            <a:ext cx="770965" cy="2656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3CD081-0432-4328-B5B8-8C7BB9E57FC8}"/>
              </a:ext>
            </a:extLst>
          </p:cNvPr>
          <p:cNvCxnSpPr/>
          <p:nvPr/>
        </p:nvCxnSpPr>
        <p:spPr>
          <a:xfrm>
            <a:off x="3836893" y="3649162"/>
            <a:ext cx="16405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 작동 원리 이해하기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69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CCBF95-FBAF-476E-A93C-E3986B8A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06" y="1806292"/>
            <a:ext cx="6343173" cy="48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행렬의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점곱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5137C-B8CA-4A90-BDC2-6C18F749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158" y="2972817"/>
            <a:ext cx="3527683" cy="17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4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555473" y="318813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크기 변환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2.3.4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4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크기 변환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9BE6E-1C9D-462C-8AF7-0D6C91473A99}"/>
              </a:ext>
            </a:extLst>
          </p:cNvPr>
          <p:cNvSpPr txBox="1"/>
          <p:nvPr/>
        </p:nvSpPr>
        <p:spPr>
          <a:xfrm>
            <a:off x="399062" y="1316621"/>
            <a:ext cx="11488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신경망에 주입할 숫자 데이터를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전처리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때 사용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크기에 맞게 열과 행을 재배열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935A88-C84C-4E37-BDD7-1CAFE577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5" y="2461600"/>
            <a:ext cx="2819794" cy="733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6F75A8-0968-47E1-94B4-E05E8912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73" y="3873906"/>
            <a:ext cx="2495898" cy="8383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5F2F2D-740E-4E54-A491-47A1D81C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18" y="2534994"/>
            <a:ext cx="2229161" cy="218152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B46E0B8-7DF3-4C82-92CB-8BEADF470F3A}"/>
              </a:ext>
            </a:extLst>
          </p:cNvPr>
          <p:cNvSpPr/>
          <p:nvPr/>
        </p:nvSpPr>
        <p:spPr>
          <a:xfrm>
            <a:off x="5328496" y="4031454"/>
            <a:ext cx="162926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8C576A-05C2-45DE-8490-2E7F1451D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786" y="4921314"/>
            <a:ext cx="227679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전치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9BE6E-1C9D-462C-8AF7-0D6C91473A99}"/>
              </a:ext>
            </a:extLst>
          </p:cNvPr>
          <p:cNvSpPr txBox="1"/>
          <p:nvPr/>
        </p:nvSpPr>
        <p:spPr>
          <a:xfrm>
            <a:off x="399062" y="1316621"/>
            <a:ext cx="11488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전치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transposition)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289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행과 열을 바꾸는 것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5289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B46E0B8-7DF3-4C82-92CB-8BEADF470F3A}"/>
              </a:ext>
            </a:extLst>
          </p:cNvPr>
          <p:cNvSpPr/>
          <p:nvPr/>
        </p:nvSpPr>
        <p:spPr>
          <a:xfrm>
            <a:off x="5328496" y="4031454"/>
            <a:ext cx="162926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0A629-4744-4044-BDC8-0AFB65AC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05" y="2290394"/>
            <a:ext cx="2648320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B673C9-AACB-4B14-8B97-E4DF54E4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14" y="3625758"/>
            <a:ext cx="2181529" cy="1276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C71B12-2FB5-418D-ADD0-185EAC03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18" y="3355449"/>
            <a:ext cx="217200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1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04240" y="3276709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연산의 기하학적 해석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2.3.5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연산의 기하학적 해석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9458" name="Picture 2" descr="벡터의 덧셈과 뺄셈 - JW MATHidea">
            <a:extLst>
              <a:ext uri="{FF2B5EF4-FFF2-40B4-BE49-F238E27FC236}">
                <a16:creationId xmlns:a16="http://schemas.microsoft.com/office/drawing/2014/main" id="{EC606767-9A75-4E5E-82B6-C24AF811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67" y="1842806"/>
            <a:ext cx="5423927" cy="38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4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84170" y="2846150"/>
            <a:ext cx="3770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연산의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	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기하학적 해석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4615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2.3.6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9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 연산의 기하학적 해석</a:t>
            </a:r>
            <a:endParaRPr kumimoji="0" lang="en-US" altLang="ko-KR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2.3.6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FCEF59E-2C86-402A-8069-C992E14C5625}"/>
              </a:ext>
            </a:extLst>
          </p:cNvPr>
          <p:cNvSpPr/>
          <p:nvPr/>
        </p:nvSpPr>
        <p:spPr>
          <a:xfrm>
            <a:off x="5066212" y="3627348"/>
            <a:ext cx="162926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23554" name="Picture 2" descr="구겨진 종이 공 흰 배경에 고립 로열티 무료 사진, 그림, 이미지 그리고 스톡포토그래피. Image 19013069.">
            <a:extLst>
              <a:ext uri="{FF2B5EF4-FFF2-40B4-BE49-F238E27FC236}">
                <a16:creationId xmlns:a16="http://schemas.microsoft.com/office/drawing/2014/main" id="{AA2D7AB5-F33D-4842-9955-BE36B49E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24" y="2101663"/>
            <a:ext cx="3371288" cy="33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구겨진 종이 모음 : 네이버 블로그">
            <a:extLst>
              <a:ext uri="{FF2B5EF4-FFF2-40B4-BE49-F238E27FC236}">
                <a16:creationId xmlns:a16="http://schemas.microsoft.com/office/drawing/2014/main" id="{522C9476-2577-4AA4-A02F-169AF429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044" y="2874221"/>
            <a:ext cx="2994845" cy="20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512793" y="2951945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신경망의 엔진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E70652-970E-4821-8519-6A61C7A3BB4C}"/>
              </a:ext>
            </a:extLst>
          </p:cNvPr>
          <p:cNvSpPr txBox="1"/>
          <p:nvPr/>
        </p:nvSpPr>
        <p:spPr>
          <a:xfrm>
            <a:off x="2054697" y="3556924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: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기반 최적화</a:t>
            </a:r>
          </a:p>
        </p:txBody>
      </p:sp>
    </p:spTree>
    <p:extLst>
      <p:ext uri="{BB962C8B-B14F-4D97-AF65-F5344CB8AC3E}">
        <p14:creationId xmlns:p14="http://schemas.microsoft.com/office/powerpoint/2010/main" val="79495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678477" cy="707886"/>
            <a:chOff x="294640" y="3596640"/>
            <a:chExt cx="2678477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변화율이란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?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532603" cy="707886"/>
            <a:chOff x="294640" y="3596640"/>
            <a:chExt cx="253260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그래디언트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766915" cy="707886"/>
            <a:chOff x="294640" y="3596640"/>
            <a:chExt cx="376691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3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확률적 경사 </a:t>
              </a: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하강법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나눔스퀘어 Light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347B53-03A0-4D86-872A-99DF9B444721}"/>
              </a:ext>
            </a:extLst>
          </p:cNvPr>
          <p:cNvGrpSpPr/>
          <p:nvPr/>
        </p:nvGrpSpPr>
        <p:grpSpPr>
          <a:xfrm>
            <a:off x="6096000" y="3799840"/>
            <a:ext cx="3319678" cy="707886"/>
            <a:chOff x="294640" y="3596640"/>
            <a:chExt cx="331967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EB3ECD-8B40-47B1-97BC-7149943EFED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4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41CD46-F772-48B2-8482-F22E69DC2851}"/>
                </a:ext>
              </a:extLst>
            </p:cNvPr>
            <p:cNvSpPr txBox="1"/>
            <p:nvPr/>
          </p:nvSpPr>
          <p:spPr>
            <a:xfrm>
              <a:off x="943394" y="368897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역전파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알고리즘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8059A0-3C04-445E-B75F-297C4D088527}"/>
              </a:ext>
            </a:extLst>
          </p:cNvPr>
          <p:cNvGrpSpPr/>
          <p:nvPr/>
        </p:nvGrpSpPr>
        <p:grpSpPr>
          <a:xfrm>
            <a:off x="6096000" y="4790678"/>
            <a:ext cx="3398225" cy="707886"/>
            <a:chOff x="294640" y="3596640"/>
            <a:chExt cx="339822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BCF884-0C28-45AB-B214-AF087132B78A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5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66A8BF-60D0-46F7-B394-7B19BC356E04}"/>
                </a:ext>
              </a:extLst>
            </p:cNvPr>
            <p:cNvSpPr txBox="1"/>
            <p:nvPr/>
          </p:nvSpPr>
          <p:spPr>
            <a:xfrm>
              <a:off x="943394" y="3688973"/>
              <a:ext cx="2749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MNIST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코드 리뷰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B0C547-E8DC-455C-BF69-230ED7362E2A}"/>
              </a:ext>
            </a:extLst>
          </p:cNvPr>
          <p:cNvGrpSpPr/>
          <p:nvPr/>
        </p:nvGrpSpPr>
        <p:grpSpPr>
          <a:xfrm>
            <a:off x="6096000" y="5689183"/>
            <a:ext cx="1513093" cy="707886"/>
            <a:chOff x="294640" y="3596640"/>
            <a:chExt cx="1513093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A4B27F-23DC-4268-877F-502E976054C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6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C210B0-08C9-45D1-8DA0-47E3BB2E7A9F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요약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88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지금까지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딥러닝의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성과</a:t>
            </a:r>
            <a:endParaRPr kumimoji="0" lang="en-US" altLang="ko-KR" sz="24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69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인공지능과 머신 러닝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1.1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0AF7AB-44A8-42E4-8AD7-F862CA8553DB}"/>
              </a:ext>
            </a:extLst>
          </p:cNvPr>
          <p:cNvSpPr txBox="1"/>
          <p:nvPr/>
        </p:nvSpPr>
        <p:spPr>
          <a:xfrm>
            <a:off x="339536" y="2316812"/>
            <a:ext cx="6104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사람 수준의 이미지 분류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음성 인식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필기 인식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향상된 번역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향상된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TTS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변환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디지털 비서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자율 주행 능력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광고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타게팅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웹 엔진 결과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자연어 질의 대답 능력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바둑</a:t>
            </a:r>
          </a:p>
        </p:txBody>
      </p:sp>
    </p:spTree>
    <p:extLst>
      <p:ext uri="{BB962C8B-B14F-4D97-AF65-F5344CB8AC3E}">
        <p14:creationId xmlns:p14="http://schemas.microsoft.com/office/powerpoint/2010/main" val="9790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신경망의 엔진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1594522" y="1845834"/>
            <a:ext cx="4501478" cy="874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Output =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relu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(dot(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W,input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)*b)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입력 데이터 변환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CF88-15EF-49C0-ADDE-542386875A40}"/>
              </a:ext>
            </a:extLst>
          </p:cNvPr>
          <p:cNvSpPr/>
          <p:nvPr/>
        </p:nvSpPr>
        <p:spPr>
          <a:xfrm>
            <a:off x="5629838" y="2078105"/>
            <a:ext cx="215150" cy="37822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756C9D-ECD3-465F-BEAA-E303D31E3734}"/>
              </a:ext>
            </a:extLst>
          </p:cNvPr>
          <p:cNvSpPr/>
          <p:nvPr/>
        </p:nvSpPr>
        <p:spPr>
          <a:xfrm>
            <a:off x="4338762" y="2094198"/>
            <a:ext cx="340814" cy="37822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72B97-D6BC-4D45-BE7B-1921140B51CE}"/>
              </a:ext>
            </a:extLst>
          </p:cNvPr>
          <p:cNvSpPr txBox="1"/>
          <p:nvPr/>
        </p:nvSpPr>
        <p:spPr>
          <a:xfrm>
            <a:off x="4292629" y="2520029"/>
            <a:ext cx="17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Weight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가중치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35189-B5D8-45C5-A694-48C62DB589AD}"/>
              </a:ext>
            </a:extLst>
          </p:cNvPr>
          <p:cNvSpPr txBox="1"/>
          <p:nvPr/>
        </p:nvSpPr>
        <p:spPr>
          <a:xfrm>
            <a:off x="5629838" y="164577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Bias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편향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19D9E92-88E8-4ABF-8430-AEE9B34FB6C1}"/>
              </a:ext>
            </a:extLst>
          </p:cNvPr>
          <p:cNvSpPr/>
          <p:nvPr/>
        </p:nvSpPr>
        <p:spPr>
          <a:xfrm>
            <a:off x="984923" y="3724758"/>
            <a:ext cx="2041451" cy="23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319ECE4-68FA-4879-8A6B-8807494736D4}"/>
              </a:ext>
            </a:extLst>
          </p:cNvPr>
          <p:cNvSpPr/>
          <p:nvPr/>
        </p:nvSpPr>
        <p:spPr>
          <a:xfrm>
            <a:off x="984923" y="3553949"/>
            <a:ext cx="2041451" cy="412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DA08BD1-B0DF-48D8-966C-E91BE010CA19}"/>
              </a:ext>
            </a:extLst>
          </p:cNvPr>
          <p:cNvSpPr/>
          <p:nvPr/>
        </p:nvSpPr>
        <p:spPr>
          <a:xfrm>
            <a:off x="9260598" y="3724758"/>
            <a:ext cx="2041451" cy="23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C2587C9-4C80-4504-A9C6-99BD43CFECEB}"/>
              </a:ext>
            </a:extLst>
          </p:cNvPr>
          <p:cNvSpPr/>
          <p:nvPr/>
        </p:nvSpPr>
        <p:spPr>
          <a:xfrm>
            <a:off x="3743481" y="3724758"/>
            <a:ext cx="2041451" cy="23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ECE14D2-59AC-4DBF-A6A2-04754035F24E}"/>
              </a:ext>
            </a:extLst>
          </p:cNvPr>
          <p:cNvSpPr/>
          <p:nvPr/>
        </p:nvSpPr>
        <p:spPr>
          <a:xfrm>
            <a:off x="6502039" y="3724758"/>
            <a:ext cx="2041451" cy="2392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C65EFB5-0BB1-4793-A0E9-78F5950E0943}"/>
              </a:ext>
            </a:extLst>
          </p:cNvPr>
          <p:cNvSpPr txBox="1"/>
          <p:nvPr/>
        </p:nvSpPr>
        <p:spPr>
          <a:xfrm>
            <a:off x="3145176" y="466773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6FC935-14A5-42FC-9C61-BE0B37905033}"/>
              </a:ext>
            </a:extLst>
          </p:cNvPr>
          <p:cNvSpPr txBox="1"/>
          <p:nvPr/>
        </p:nvSpPr>
        <p:spPr>
          <a:xfrm>
            <a:off x="5919380" y="466773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7A91D8-CFAD-406B-8BC0-E5ABA65AD650}"/>
              </a:ext>
            </a:extLst>
          </p:cNvPr>
          <p:cNvSpPr txBox="1"/>
          <p:nvPr/>
        </p:nvSpPr>
        <p:spPr>
          <a:xfrm>
            <a:off x="8646640" y="466773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&gt;&gt;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9CDB9C-96F3-4780-A572-AE97004ADFD7}"/>
              </a:ext>
            </a:extLst>
          </p:cNvPr>
          <p:cNvSpPr txBox="1"/>
          <p:nvPr/>
        </p:nvSpPr>
        <p:spPr>
          <a:xfrm>
            <a:off x="1541793" y="356898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STEP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8FD5AB1-911A-4BC8-91D3-2D26BC0DC89F}"/>
              </a:ext>
            </a:extLst>
          </p:cNvPr>
          <p:cNvSpPr/>
          <p:nvPr/>
        </p:nvSpPr>
        <p:spPr>
          <a:xfrm>
            <a:off x="3743480" y="3553949"/>
            <a:ext cx="2041451" cy="412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A98A49-25C2-4BCC-983B-24BA096CD5BD}"/>
              </a:ext>
            </a:extLst>
          </p:cNvPr>
          <p:cNvSpPr txBox="1"/>
          <p:nvPr/>
        </p:nvSpPr>
        <p:spPr>
          <a:xfrm>
            <a:off x="4318410" y="356898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STEP 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D24791-4DD8-44D4-AFC6-9681C922B36B}"/>
              </a:ext>
            </a:extLst>
          </p:cNvPr>
          <p:cNvSpPr/>
          <p:nvPr/>
        </p:nvSpPr>
        <p:spPr>
          <a:xfrm>
            <a:off x="6502037" y="3553949"/>
            <a:ext cx="2041451" cy="412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FA480F-94D5-4C41-AD3D-39E8470C7017}"/>
              </a:ext>
            </a:extLst>
          </p:cNvPr>
          <p:cNvSpPr txBox="1"/>
          <p:nvPr/>
        </p:nvSpPr>
        <p:spPr>
          <a:xfrm>
            <a:off x="7067417" y="356898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STEP 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E8F127-307B-4CA2-B012-D97D18C064F3}"/>
              </a:ext>
            </a:extLst>
          </p:cNvPr>
          <p:cNvSpPr/>
          <p:nvPr/>
        </p:nvSpPr>
        <p:spPr>
          <a:xfrm>
            <a:off x="9260594" y="3553949"/>
            <a:ext cx="2041451" cy="412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BE2DB4-4CE7-4E74-AC3E-638E803D0EC5}"/>
              </a:ext>
            </a:extLst>
          </p:cNvPr>
          <p:cNvSpPr txBox="1"/>
          <p:nvPr/>
        </p:nvSpPr>
        <p:spPr>
          <a:xfrm>
            <a:off x="9835523" y="356898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STEP 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4601A9-C5ED-42E3-B45D-C0CEDDC833B4}"/>
              </a:ext>
            </a:extLst>
          </p:cNvPr>
          <p:cNvSpPr txBox="1"/>
          <p:nvPr/>
        </p:nvSpPr>
        <p:spPr>
          <a:xfrm>
            <a:off x="1154648" y="4423402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훈련 샘플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와 이에 상응하는 타깃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의 배치를 추출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A4EF6B-7726-4203-A85A-B8593EB45334}"/>
              </a:ext>
            </a:extLst>
          </p:cNvPr>
          <p:cNvSpPr txBox="1"/>
          <p:nvPr/>
        </p:nvSpPr>
        <p:spPr>
          <a:xfrm>
            <a:off x="3913206" y="4423402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X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사용하여 네트워크를 실행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예측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y_pred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구함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C85190-5151-4F10-B0D0-243C8CE01DC9}"/>
              </a:ext>
            </a:extLst>
          </p:cNvPr>
          <p:cNvSpPr txBox="1"/>
          <p:nvPr/>
        </p:nvSpPr>
        <p:spPr>
          <a:xfrm>
            <a:off x="6671765" y="4423402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y_pred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의 차이를 측정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배치에 대한 네트워크 손실 계산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2F244F2-2ACF-45A1-B882-D89AF1DE1D66}"/>
              </a:ext>
            </a:extLst>
          </p:cNvPr>
          <p:cNvSpPr txBox="1"/>
          <p:nvPr/>
        </p:nvSpPr>
        <p:spPr>
          <a:xfrm>
            <a:off x="9439871" y="4423402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손실이 감소되도록 네트워크의 모든 가중치를 업데이트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158EDD-F728-4375-A152-A6D6085460A7}"/>
              </a:ext>
            </a:extLst>
          </p:cNvPr>
          <p:cNvSpPr txBox="1"/>
          <p:nvPr/>
        </p:nvSpPr>
        <p:spPr>
          <a:xfrm>
            <a:off x="339536" y="2882733"/>
            <a:ext cx="4277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훈련 반복 루프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traning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loop)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B17052B-31B7-4C30-A0E8-CDE41D24DBA7}"/>
              </a:ext>
            </a:extLst>
          </p:cNvPr>
          <p:cNvSpPr/>
          <p:nvPr/>
        </p:nvSpPr>
        <p:spPr>
          <a:xfrm>
            <a:off x="132080" y="287953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50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7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변화율이란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?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94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2-4,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76D1AD-C1B4-45C3-82A2-476047C96B2B}"/>
              </a:ext>
            </a:extLst>
          </p:cNvPr>
          <p:cNvSpPr/>
          <p:nvPr/>
        </p:nvSpPr>
        <p:spPr>
          <a:xfrm>
            <a:off x="875104" y="1953111"/>
            <a:ext cx="3885155" cy="888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F(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x+epsilon_x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) = y +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epsilon_y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61CCB-023F-4088-9A9E-0D72FB72E01C}"/>
              </a:ext>
            </a:extLst>
          </p:cNvPr>
          <p:cNvSpPr txBox="1"/>
          <p:nvPr/>
        </p:nvSpPr>
        <p:spPr>
          <a:xfrm>
            <a:off x="339536" y="12646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연속성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5EB8E-4118-45B6-9F7D-45302A4C63C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1AB633-179F-4670-A17E-B7BDD2C87C09}"/>
              </a:ext>
            </a:extLst>
          </p:cNvPr>
          <p:cNvSpPr/>
          <p:nvPr/>
        </p:nvSpPr>
        <p:spPr>
          <a:xfrm>
            <a:off x="6154892" y="1935182"/>
            <a:ext cx="4880662" cy="888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F(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x+epsilon_x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) = y + a *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epsilon_x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93FD50D-7C1E-4F9A-B8E1-FD04C16B1B57}"/>
              </a:ext>
            </a:extLst>
          </p:cNvPr>
          <p:cNvSpPr/>
          <p:nvPr/>
        </p:nvSpPr>
        <p:spPr>
          <a:xfrm rot="5400000">
            <a:off x="5403575" y="20915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AD79C1-BAFA-470E-B1A9-FBED212359C5}"/>
              </a:ext>
            </a:extLst>
          </p:cNvPr>
          <p:cNvSpPr/>
          <p:nvPr/>
        </p:nvSpPr>
        <p:spPr>
          <a:xfrm rot="5400000">
            <a:off x="5403575" y="223927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DC9F1-79CE-49A9-A6D6-81779B33ACB5}"/>
              </a:ext>
            </a:extLst>
          </p:cNvPr>
          <p:cNvSpPr txBox="1"/>
          <p:nvPr/>
        </p:nvSpPr>
        <p:spPr>
          <a:xfrm>
            <a:off x="4029773" y="4330726"/>
            <a:ext cx="7005781" cy="11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즉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데이터를 아주 작게 변화시켰을 때 예상되는 데이터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변화율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을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도함수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로 구하면 원하는 방향으로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수치를 변경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26" name="Picture 2" descr="Graph with derivation, derivative, mathematical and educational concept.  Tangent line, a derivative of the function. (1293620312) - 게티이미지뱅크">
            <a:extLst>
              <a:ext uri="{FF2B5EF4-FFF2-40B4-BE49-F238E27FC236}">
                <a16:creationId xmlns:a16="http://schemas.microsoft.com/office/drawing/2014/main" id="{8236D866-E1ED-4440-8382-0BD0745F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3" y="3547280"/>
            <a:ext cx="3216536" cy="32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9C3DAB-BE45-4ECA-912E-DA425EEAF5D6}"/>
              </a:ext>
            </a:extLst>
          </p:cNvPr>
          <p:cNvSpPr txBox="1"/>
          <p:nvPr/>
        </p:nvSpPr>
        <p:spPr>
          <a:xfrm>
            <a:off x="339536" y="306116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변화율 활용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953DCB-1583-411A-AE44-EBA5F12BA02D}"/>
              </a:ext>
            </a:extLst>
          </p:cNvPr>
          <p:cNvSpPr/>
          <p:nvPr/>
        </p:nvSpPr>
        <p:spPr>
          <a:xfrm>
            <a:off x="132080" y="305796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76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94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2-4,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61CCB-023F-4088-9A9E-0D72FB72E01C}"/>
              </a:ext>
            </a:extLst>
          </p:cNvPr>
          <p:cNvSpPr txBox="1"/>
          <p:nvPr/>
        </p:nvSpPr>
        <p:spPr>
          <a:xfrm>
            <a:off x="339536" y="12646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그래디언트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5EB8E-4118-45B6-9F7D-45302A4C63C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3156B-021D-41B2-91EB-30F2CA362A8C}"/>
              </a:ext>
            </a:extLst>
          </p:cNvPr>
          <p:cNvSpPr txBox="1"/>
          <p:nvPr/>
        </p:nvSpPr>
        <p:spPr>
          <a:xfrm>
            <a:off x="875104" y="1815565"/>
            <a:ext cx="6081508" cy="50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입력이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텐서인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 함수의 변화율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텐서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-apple-system"/>
                <a:ea typeface="나눔스퀘어 Light"/>
                <a:cs typeface="+mn-cs"/>
              </a:rPr>
              <a:t> 연산의 변화율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68663-A6F6-4C7F-B35F-1D9E9E5067F2}"/>
              </a:ext>
            </a:extLst>
          </p:cNvPr>
          <p:cNvSpPr txBox="1"/>
          <p:nvPr/>
        </p:nvSpPr>
        <p:spPr>
          <a:xfrm>
            <a:off x="339536" y="3061162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그래디언트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활용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A8079D-A884-45D6-BBD6-E3BA2771D910}"/>
              </a:ext>
            </a:extLst>
          </p:cNvPr>
          <p:cNvSpPr/>
          <p:nvPr/>
        </p:nvSpPr>
        <p:spPr>
          <a:xfrm>
            <a:off x="132080" y="305796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14" name="Picture 4" descr="Gradient descent">
            <a:extLst>
              <a:ext uri="{FF2B5EF4-FFF2-40B4-BE49-F238E27FC236}">
                <a16:creationId xmlns:a16="http://schemas.microsoft.com/office/drawing/2014/main" id="{2E4EB87C-DB81-42F2-AB36-56D750614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4" y="3574104"/>
            <a:ext cx="5383965" cy="29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93354C-F058-4494-9C03-E2BA5E5FF4A6}"/>
              </a:ext>
            </a:extLst>
          </p:cNvPr>
          <p:cNvSpPr/>
          <p:nvPr/>
        </p:nvSpPr>
        <p:spPr>
          <a:xfrm>
            <a:off x="6154892" y="3682105"/>
            <a:ext cx="4880662" cy="1116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4842A-6AB7-47C5-8237-D43175689A11}"/>
              </a:ext>
            </a:extLst>
          </p:cNvPr>
          <p:cNvSpPr txBox="1"/>
          <p:nvPr/>
        </p:nvSpPr>
        <p:spPr>
          <a:xfrm>
            <a:off x="6254125" y="3844362"/>
            <a:ext cx="4682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gradient(f)(w0)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 w0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f(w)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의 기울기를 나타내는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텐서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6A77D-E758-415F-B5B9-261B316951DE}"/>
              </a:ext>
            </a:extLst>
          </p:cNvPr>
          <p:cNvSpPr/>
          <p:nvPr/>
        </p:nvSpPr>
        <p:spPr>
          <a:xfrm>
            <a:off x="6154892" y="5072829"/>
            <a:ext cx="4880662" cy="1336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7F384-2E11-4709-BC84-BA98F74C4563}"/>
              </a:ext>
            </a:extLst>
          </p:cNvPr>
          <p:cNvSpPr txBox="1"/>
          <p:nvPr/>
        </p:nvSpPr>
        <p:spPr>
          <a:xfrm>
            <a:off x="6352739" y="5144549"/>
            <a:ext cx="46828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w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조정하여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f(W)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값 변경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Ex) w1=w0 – step * gradient(f)(w0)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C8880B-F7AF-48E5-898C-A0D3D15D81D8}"/>
              </a:ext>
            </a:extLst>
          </p:cNvPr>
          <p:cNvSpPr/>
          <p:nvPr/>
        </p:nvSpPr>
        <p:spPr>
          <a:xfrm>
            <a:off x="7799295" y="5710481"/>
            <a:ext cx="537882" cy="276927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FFE8F3-4FEB-4170-B742-F61B09374A0E}"/>
              </a:ext>
            </a:extLst>
          </p:cNvPr>
          <p:cNvSpPr txBox="1"/>
          <p:nvPr/>
        </p:nvSpPr>
        <p:spPr>
          <a:xfrm>
            <a:off x="6851361" y="6119134"/>
            <a:ext cx="4682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Step : scale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을 조정하기 위한 아주 작은 값으로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학습률이다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30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확률적 경사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하강법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pic>
        <p:nvPicPr>
          <p:cNvPr id="6146" name="Picture 2" descr="32. 딥러닝 : 모멘텀 (Momentum) : 개념, 원리, 필요 이유">
            <a:extLst>
              <a:ext uri="{FF2B5EF4-FFF2-40B4-BE49-F238E27FC236}">
                <a16:creationId xmlns:a16="http://schemas.microsoft.com/office/drawing/2014/main" id="{46433B70-07E9-4425-82E5-9C111279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0" y="2942520"/>
            <a:ext cx="6354924" cy="27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37120C-A747-41D3-A5B1-9F77FB979B43}"/>
              </a:ext>
            </a:extLst>
          </p:cNvPr>
          <p:cNvSpPr txBox="1"/>
          <p:nvPr/>
        </p:nvSpPr>
        <p:spPr>
          <a:xfrm>
            <a:off x="339536" y="12646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모멘텀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33AA2A-E646-4A08-A45A-4406DD3BA7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1289768-56BC-40A5-AC93-3DA5BA17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002" y="3521932"/>
            <a:ext cx="4620030" cy="21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391BE9-D957-424F-95BE-8479E4F4C9A7}"/>
              </a:ext>
            </a:extLst>
          </p:cNvPr>
          <p:cNvSpPr txBox="1"/>
          <p:nvPr/>
        </p:nvSpPr>
        <p:spPr>
          <a:xfrm>
            <a:off x="753035" y="188873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물리적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관성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을 이용한 방법</a:t>
            </a:r>
          </a:p>
        </p:txBody>
      </p:sp>
    </p:spTree>
    <p:extLst>
      <p:ext uri="{BB962C8B-B14F-4D97-AF65-F5344CB8AC3E}">
        <p14:creationId xmlns:p14="http://schemas.microsoft.com/office/powerpoint/2010/main" val="68436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확률적 경사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하강법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66334A-3320-4E04-A489-0DE6CCE42D82}"/>
              </a:ext>
            </a:extLst>
          </p:cNvPr>
          <p:cNvSpPr/>
          <p:nvPr/>
        </p:nvSpPr>
        <p:spPr>
          <a:xfrm>
            <a:off x="984923" y="2348753"/>
            <a:ext cx="3470536" cy="4222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8E656B-2E1B-49E1-9E5B-7A11C2CDBC44}"/>
              </a:ext>
            </a:extLst>
          </p:cNvPr>
          <p:cNvSpPr/>
          <p:nvPr/>
        </p:nvSpPr>
        <p:spPr>
          <a:xfrm>
            <a:off x="984923" y="1753056"/>
            <a:ext cx="3470536" cy="595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9A637A-F49D-40DF-AACB-853C2CB1992E}"/>
              </a:ext>
            </a:extLst>
          </p:cNvPr>
          <p:cNvSpPr txBox="1"/>
          <p:nvPr/>
        </p:nvSpPr>
        <p:spPr>
          <a:xfrm>
            <a:off x="2274396" y="186623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BGD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E40D36-D62C-4FEF-B1F0-A94C6D766724}"/>
              </a:ext>
            </a:extLst>
          </p:cNvPr>
          <p:cNvSpPr txBox="1"/>
          <p:nvPr/>
        </p:nvSpPr>
        <p:spPr>
          <a:xfrm>
            <a:off x="1649178" y="4984893"/>
            <a:ext cx="2180338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전제 데이터셋에 대한 에러를 구한 뒤 기울기를 한번만 계산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107F60-30A1-4258-8134-B647ABD27333}"/>
              </a:ext>
            </a:extLst>
          </p:cNvPr>
          <p:cNvSpPr/>
          <p:nvPr/>
        </p:nvSpPr>
        <p:spPr>
          <a:xfrm>
            <a:off x="4455459" y="2348753"/>
            <a:ext cx="3470536" cy="4222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0498E7-9A56-439C-A01B-01F57B2F28A4}"/>
              </a:ext>
            </a:extLst>
          </p:cNvPr>
          <p:cNvSpPr/>
          <p:nvPr/>
        </p:nvSpPr>
        <p:spPr>
          <a:xfrm>
            <a:off x="4455459" y="1753056"/>
            <a:ext cx="3470536" cy="595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1269C-1EF8-445C-B59D-3A7A487F0A2D}"/>
              </a:ext>
            </a:extLst>
          </p:cNvPr>
          <p:cNvSpPr txBox="1"/>
          <p:nvPr/>
        </p:nvSpPr>
        <p:spPr>
          <a:xfrm>
            <a:off x="5744932" y="186623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SGD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5410E1-8A13-4008-AE43-CFF76103FFC4}"/>
              </a:ext>
            </a:extLst>
          </p:cNvPr>
          <p:cNvSpPr txBox="1"/>
          <p:nvPr/>
        </p:nvSpPr>
        <p:spPr>
          <a:xfrm>
            <a:off x="5245470" y="4984893"/>
            <a:ext cx="2180338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데이터 한 개의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그래디언트를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계산하고 특정 레이어 층에 업데이트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7A6875-E02A-4F56-933A-A918C9491CFE}"/>
              </a:ext>
            </a:extLst>
          </p:cNvPr>
          <p:cNvSpPr/>
          <p:nvPr/>
        </p:nvSpPr>
        <p:spPr>
          <a:xfrm>
            <a:off x="7925995" y="2348753"/>
            <a:ext cx="3470536" cy="4222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254B7D4-9A0D-4D17-9BD2-0D9A78F5170F}"/>
              </a:ext>
            </a:extLst>
          </p:cNvPr>
          <p:cNvSpPr/>
          <p:nvPr/>
        </p:nvSpPr>
        <p:spPr>
          <a:xfrm>
            <a:off x="7925995" y="1753056"/>
            <a:ext cx="3470536" cy="5956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48EA9-01F7-402A-AD64-C8DCA4E2E020}"/>
              </a:ext>
            </a:extLst>
          </p:cNvPr>
          <p:cNvSpPr txBox="1"/>
          <p:nvPr/>
        </p:nvSpPr>
        <p:spPr>
          <a:xfrm>
            <a:off x="9215468" y="1866238"/>
            <a:ext cx="89159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MSGD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3B5503-CC82-4FC3-9456-21D61C38CE3E}"/>
              </a:ext>
            </a:extLst>
          </p:cNvPr>
          <p:cNvSpPr txBox="1"/>
          <p:nvPr/>
        </p:nvSpPr>
        <p:spPr>
          <a:xfrm>
            <a:off x="8705980" y="5035508"/>
            <a:ext cx="2180338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전체 데이터셋에서 뽑은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Mini-batch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안의 각 데이터의 기울기를 구한 뒤 평균 기울기를 통해 계산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5885E2-6DB1-41E0-8AA8-292BC25C39C7}"/>
              </a:ext>
            </a:extLst>
          </p:cNvPr>
          <p:cNvSpPr txBox="1"/>
          <p:nvPr/>
        </p:nvSpPr>
        <p:spPr>
          <a:xfrm>
            <a:off x="1958524" y="4437544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배치 경사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하강법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IropkeBatang"/>
              <a:ea typeface="나눔스퀘어 Light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DA14D6-0BFF-4E1C-AC9A-5C12AFBCD34E}"/>
              </a:ext>
            </a:extLst>
          </p:cNvPr>
          <p:cNvSpPr txBox="1"/>
          <p:nvPr/>
        </p:nvSpPr>
        <p:spPr>
          <a:xfrm>
            <a:off x="5485086" y="4418109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확률적 경사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하강법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IropkeBatang"/>
              <a:ea typeface="나눔스퀘어 Light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0D31AF-1C9E-412D-B33C-9ECFE6E1F500}"/>
              </a:ext>
            </a:extLst>
          </p:cNvPr>
          <p:cNvSpPr txBox="1"/>
          <p:nvPr/>
        </p:nvSpPr>
        <p:spPr>
          <a:xfrm>
            <a:off x="8546448" y="4458058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미니 배치 확률적 경사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ropkeBatang"/>
                <a:ea typeface="나눔스퀘어 Light"/>
                <a:cs typeface="+mn-cs"/>
              </a:rPr>
              <a:t>하강법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IropkeBatang"/>
              <a:ea typeface="나눔스퀘어 Light"/>
              <a:cs typeface="+mn-cs"/>
            </a:endParaRPr>
          </a:p>
        </p:txBody>
      </p:sp>
      <p:pic>
        <p:nvPicPr>
          <p:cNvPr id="58" name="Picture 2" descr="최적화 알고리즘 이해">
            <a:extLst>
              <a:ext uri="{FF2B5EF4-FFF2-40B4-BE49-F238E27FC236}">
                <a16:creationId xmlns:a16="http://schemas.microsoft.com/office/drawing/2014/main" id="{8C57EE34-B116-4BAD-84F7-4364F5334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6822" y="2618337"/>
            <a:ext cx="2645050" cy="17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최적화 알고리즘 이해">
            <a:extLst>
              <a:ext uri="{FF2B5EF4-FFF2-40B4-BE49-F238E27FC236}">
                <a16:creationId xmlns:a16="http://schemas.microsoft.com/office/drawing/2014/main" id="{204FC6F3-F403-4E51-A231-B6EDB14A1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99380" y="2618337"/>
            <a:ext cx="2393538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최적화 알고리즘 이해">
            <a:extLst>
              <a:ext uri="{FF2B5EF4-FFF2-40B4-BE49-F238E27FC236}">
                <a16:creationId xmlns:a16="http://schemas.microsoft.com/office/drawing/2014/main" id="{40B3F4AD-D302-41E4-8953-6466661C0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8870" y="2618337"/>
            <a:ext cx="2393538" cy="171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C927D63-EC95-4455-8E20-2A79DC0C0D3F}"/>
              </a:ext>
            </a:extLst>
          </p:cNvPr>
          <p:cNvSpPr txBox="1"/>
          <p:nvPr/>
        </p:nvSpPr>
        <p:spPr>
          <a:xfrm>
            <a:off x="339536" y="126466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옵티마이저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D25446-6DCA-4782-88AA-C0E88A68F7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07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확률적 경사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하강법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9C4B7-CBE1-4F5F-9E61-D3812FAC5E4D}"/>
              </a:ext>
            </a:extLst>
          </p:cNvPr>
          <p:cNvSpPr txBox="1"/>
          <p:nvPr/>
        </p:nvSpPr>
        <p:spPr>
          <a:xfrm>
            <a:off x="339536" y="1264666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미니 배치 확률적 경사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하강법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2725A7-7955-4FF0-94D5-DE9594CE61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9604FB-B345-495A-92CD-EE85CB7A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59" y="2254063"/>
            <a:ext cx="3910500" cy="407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E7E7F-F2BA-4037-B442-BF6706AE0343}"/>
              </a:ext>
            </a:extLst>
          </p:cNvPr>
          <p:cNvSpPr/>
          <p:nvPr/>
        </p:nvSpPr>
        <p:spPr>
          <a:xfrm>
            <a:off x="6382870" y="2886599"/>
            <a:ext cx="905435" cy="260013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03CC1-49FE-4C27-BBF0-C99059F49521}"/>
              </a:ext>
            </a:extLst>
          </p:cNvPr>
          <p:cNvSpPr txBox="1"/>
          <p:nvPr/>
        </p:nvSpPr>
        <p:spPr>
          <a:xfrm>
            <a:off x="6618279" y="3168986"/>
            <a:ext cx="265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사용자가 원하는 값을 직접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43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442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변화율 연결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: </a:t>
            </a: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역전파</a:t>
            </a: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알고리즘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94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2-4,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5BBC04-08BF-445C-8CF2-7BB7EDE2710F}"/>
              </a:ext>
            </a:extLst>
          </p:cNvPr>
          <p:cNvSpPr/>
          <p:nvPr/>
        </p:nvSpPr>
        <p:spPr>
          <a:xfrm>
            <a:off x="6752543" y="2499059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0B88516-D799-45F1-AD56-A624E10A6942}"/>
              </a:ext>
            </a:extLst>
          </p:cNvPr>
          <p:cNvSpPr/>
          <p:nvPr/>
        </p:nvSpPr>
        <p:spPr>
          <a:xfrm>
            <a:off x="6752543" y="3470933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9EF2802-ADE3-4524-B14A-C2638813B8F6}"/>
              </a:ext>
            </a:extLst>
          </p:cNvPr>
          <p:cNvSpPr/>
          <p:nvPr/>
        </p:nvSpPr>
        <p:spPr>
          <a:xfrm>
            <a:off x="6752543" y="4442807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16D326-EFF8-4ADA-B762-E89B0DCA113F}"/>
              </a:ext>
            </a:extLst>
          </p:cNvPr>
          <p:cNvSpPr/>
          <p:nvPr/>
        </p:nvSpPr>
        <p:spPr>
          <a:xfrm>
            <a:off x="6752543" y="5414682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92C97F-1750-4158-9798-4F3F604DA839}"/>
              </a:ext>
            </a:extLst>
          </p:cNvPr>
          <p:cNvSpPr/>
          <p:nvPr/>
        </p:nvSpPr>
        <p:spPr>
          <a:xfrm>
            <a:off x="8242803" y="3305086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6BA35B-A379-41DE-B116-B753CF6D66A4}"/>
              </a:ext>
            </a:extLst>
          </p:cNvPr>
          <p:cNvSpPr/>
          <p:nvPr/>
        </p:nvSpPr>
        <p:spPr>
          <a:xfrm>
            <a:off x="8242803" y="4442807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099FC3-F22D-437C-95D9-903E2406DE4F}"/>
              </a:ext>
            </a:extLst>
          </p:cNvPr>
          <p:cNvSpPr/>
          <p:nvPr/>
        </p:nvSpPr>
        <p:spPr>
          <a:xfrm>
            <a:off x="9733063" y="3869066"/>
            <a:ext cx="573741" cy="573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E24D86-253A-4062-9AC5-1BDDD8ACFCE4}"/>
              </a:ext>
            </a:extLst>
          </p:cNvPr>
          <p:cNvCxnSpPr>
            <a:cxnSpLocks/>
          </p:cNvCxnSpPr>
          <p:nvPr/>
        </p:nvCxnSpPr>
        <p:spPr>
          <a:xfrm>
            <a:off x="6929718" y="2721507"/>
            <a:ext cx="1599955" cy="870449"/>
          </a:xfrm>
          <a:prstGeom prst="line">
            <a:avLst/>
          </a:prstGeom>
          <a:ln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48DB991-DF03-4B83-B438-E43214F74FE0}"/>
              </a:ext>
            </a:extLst>
          </p:cNvPr>
          <p:cNvCxnSpPr>
            <a:cxnSpLocks/>
          </p:cNvCxnSpPr>
          <p:nvPr/>
        </p:nvCxnSpPr>
        <p:spPr>
          <a:xfrm>
            <a:off x="7039413" y="2721507"/>
            <a:ext cx="1435413" cy="2008170"/>
          </a:xfrm>
          <a:prstGeom prst="line">
            <a:avLst/>
          </a:prstGeom>
          <a:ln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827F248-3067-4418-B497-F02B46D2F886}"/>
              </a:ext>
            </a:extLst>
          </p:cNvPr>
          <p:cNvCxnSpPr>
            <a:cxnSpLocks/>
          </p:cNvCxnSpPr>
          <p:nvPr/>
        </p:nvCxnSpPr>
        <p:spPr>
          <a:xfrm flipH="1">
            <a:off x="7028331" y="3591956"/>
            <a:ext cx="1446495" cy="15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C99FC47-24EC-431C-88A6-0A902DD791DA}"/>
              </a:ext>
            </a:extLst>
          </p:cNvPr>
          <p:cNvCxnSpPr>
            <a:cxnSpLocks/>
          </p:cNvCxnSpPr>
          <p:nvPr/>
        </p:nvCxnSpPr>
        <p:spPr>
          <a:xfrm flipH="1" flipV="1">
            <a:off x="7017249" y="3747247"/>
            <a:ext cx="1468659" cy="97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9" name="직선 연결선 7168">
            <a:extLst>
              <a:ext uri="{FF2B5EF4-FFF2-40B4-BE49-F238E27FC236}">
                <a16:creationId xmlns:a16="http://schemas.microsoft.com/office/drawing/2014/main" id="{E41BFF09-CD55-4BA9-9AC3-029BDA12BE1B}"/>
              </a:ext>
            </a:extLst>
          </p:cNvPr>
          <p:cNvCxnSpPr>
            <a:cxnSpLocks/>
          </p:cNvCxnSpPr>
          <p:nvPr/>
        </p:nvCxnSpPr>
        <p:spPr>
          <a:xfrm flipV="1">
            <a:off x="7028331" y="3514165"/>
            <a:ext cx="1358437" cy="121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348D4A5-755D-4E80-BCF9-7A4BC37D50F6}"/>
              </a:ext>
            </a:extLst>
          </p:cNvPr>
          <p:cNvCxnSpPr>
            <a:cxnSpLocks/>
          </p:cNvCxnSpPr>
          <p:nvPr/>
        </p:nvCxnSpPr>
        <p:spPr>
          <a:xfrm flipH="1" flipV="1">
            <a:off x="7039413" y="4671485"/>
            <a:ext cx="1490261" cy="79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연결선 7176">
            <a:extLst>
              <a:ext uri="{FF2B5EF4-FFF2-40B4-BE49-F238E27FC236}">
                <a16:creationId xmlns:a16="http://schemas.microsoft.com/office/drawing/2014/main" id="{ED07E900-4477-4F5E-AC5C-27558C2385CD}"/>
              </a:ext>
            </a:extLst>
          </p:cNvPr>
          <p:cNvCxnSpPr>
            <a:cxnSpLocks/>
          </p:cNvCxnSpPr>
          <p:nvPr/>
        </p:nvCxnSpPr>
        <p:spPr>
          <a:xfrm flipH="1">
            <a:off x="7028331" y="3470933"/>
            <a:ext cx="1457577" cy="223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3CEEFA-80E1-4F80-9EB7-72F9C0BA23FD}"/>
              </a:ext>
            </a:extLst>
          </p:cNvPr>
          <p:cNvCxnSpPr>
            <a:cxnSpLocks/>
          </p:cNvCxnSpPr>
          <p:nvPr/>
        </p:nvCxnSpPr>
        <p:spPr>
          <a:xfrm flipH="1">
            <a:off x="7039413" y="4750497"/>
            <a:ext cx="1501343" cy="95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E10A00B-9F91-41B8-B916-B0BD638BAB12}"/>
              </a:ext>
            </a:extLst>
          </p:cNvPr>
          <p:cNvCxnSpPr>
            <a:cxnSpLocks/>
          </p:cNvCxnSpPr>
          <p:nvPr/>
        </p:nvCxnSpPr>
        <p:spPr>
          <a:xfrm>
            <a:off x="8348017" y="3470933"/>
            <a:ext cx="1671916" cy="715584"/>
          </a:xfrm>
          <a:prstGeom prst="line">
            <a:avLst/>
          </a:prstGeom>
          <a:ln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E45EA-0DD7-4F46-A46E-72F447746984}"/>
              </a:ext>
            </a:extLst>
          </p:cNvPr>
          <p:cNvCxnSpPr>
            <a:cxnSpLocks/>
          </p:cNvCxnSpPr>
          <p:nvPr/>
        </p:nvCxnSpPr>
        <p:spPr>
          <a:xfrm flipV="1">
            <a:off x="8437294" y="4155936"/>
            <a:ext cx="1582639" cy="533694"/>
          </a:xfrm>
          <a:prstGeom prst="line">
            <a:avLst/>
          </a:prstGeom>
          <a:ln>
            <a:solidFill>
              <a:srgbClr val="043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직선 화살표 연결선 7187">
            <a:extLst>
              <a:ext uri="{FF2B5EF4-FFF2-40B4-BE49-F238E27FC236}">
                <a16:creationId xmlns:a16="http://schemas.microsoft.com/office/drawing/2014/main" id="{F1A0CF48-9CDC-4E86-BE9A-0EF5D8F00239}"/>
              </a:ext>
            </a:extLst>
          </p:cNvPr>
          <p:cNvCxnSpPr/>
          <p:nvPr/>
        </p:nvCxnSpPr>
        <p:spPr>
          <a:xfrm>
            <a:off x="10019933" y="4155936"/>
            <a:ext cx="970797" cy="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9" name="TextBox 7188">
            <a:extLst>
              <a:ext uri="{FF2B5EF4-FFF2-40B4-BE49-F238E27FC236}">
                <a16:creationId xmlns:a16="http://schemas.microsoft.com/office/drawing/2014/main" id="{AC3F9C4C-2D89-4B1A-8C6B-D1BBFD327130}"/>
              </a:ext>
            </a:extLst>
          </p:cNvPr>
          <p:cNvSpPr txBox="1"/>
          <p:nvPr/>
        </p:nvSpPr>
        <p:spPr>
          <a:xfrm>
            <a:off x="10953323" y="4001851"/>
            <a:ext cx="97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Output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7191" name="연결선: 구부러짐 7190">
            <a:extLst>
              <a:ext uri="{FF2B5EF4-FFF2-40B4-BE49-F238E27FC236}">
                <a16:creationId xmlns:a16="http://schemas.microsoft.com/office/drawing/2014/main" id="{002DD089-461F-4691-BE8B-5C2D6F62A7FC}"/>
              </a:ext>
            </a:extLst>
          </p:cNvPr>
          <p:cNvCxnSpPr>
            <a:cxnSpLocks/>
          </p:cNvCxnSpPr>
          <p:nvPr/>
        </p:nvCxnSpPr>
        <p:spPr>
          <a:xfrm rot="10800000">
            <a:off x="8910185" y="3360505"/>
            <a:ext cx="1073156" cy="420506"/>
          </a:xfrm>
          <a:prstGeom prst="curvedConnector3">
            <a:avLst>
              <a:gd name="adj1" fmla="val -101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4D26B44E-F3BE-4947-97B4-009EC08D9658}"/>
              </a:ext>
            </a:extLst>
          </p:cNvPr>
          <p:cNvCxnSpPr>
            <a:cxnSpLocks/>
          </p:cNvCxnSpPr>
          <p:nvPr/>
        </p:nvCxnSpPr>
        <p:spPr>
          <a:xfrm rot="10800000">
            <a:off x="7391401" y="2609526"/>
            <a:ext cx="1135665" cy="534652"/>
          </a:xfrm>
          <a:prstGeom prst="curvedConnector3">
            <a:avLst>
              <a:gd name="adj1" fmla="val -14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1C98B92-FFF2-4831-B9A2-D4371F4D0885}"/>
              </a:ext>
            </a:extLst>
          </p:cNvPr>
          <p:cNvSpPr txBox="1"/>
          <p:nvPr/>
        </p:nvSpPr>
        <p:spPr>
          <a:xfrm>
            <a:off x="5926204" y="3986560"/>
            <a:ext cx="97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32ACA4F-2704-4CB5-B19C-3042E91B2E8D}"/>
              </a:ext>
            </a:extLst>
          </p:cNvPr>
          <p:cNvSpPr txBox="1"/>
          <p:nvPr/>
        </p:nvSpPr>
        <p:spPr>
          <a:xfrm>
            <a:off x="8413662" y="5115956"/>
            <a:ext cx="183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Hidden Layer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12BC96-0722-433E-B678-5619C9E49973}"/>
              </a:ext>
            </a:extLst>
          </p:cNvPr>
          <p:cNvSpPr txBox="1"/>
          <p:nvPr/>
        </p:nvSpPr>
        <p:spPr>
          <a:xfrm>
            <a:off x="6929718" y="6080866"/>
            <a:ext cx="1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Input Layer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D19277-1181-4CC3-8791-A513EE0C8CAC}"/>
              </a:ext>
            </a:extLst>
          </p:cNvPr>
          <p:cNvSpPr txBox="1"/>
          <p:nvPr/>
        </p:nvSpPr>
        <p:spPr>
          <a:xfrm>
            <a:off x="9983341" y="4490334"/>
            <a:ext cx="183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Output Layer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00D781-D36F-4D37-AFFC-484D7F93F6C6}"/>
              </a:ext>
            </a:extLst>
          </p:cNvPr>
          <p:cNvSpPr txBox="1"/>
          <p:nvPr/>
        </p:nvSpPr>
        <p:spPr>
          <a:xfrm>
            <a:off x="339536" y="12646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역전파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F1C5F2-A99E-47B4-A5AA-5A4FF30B2E7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AB703-CC62-45F3-9B84-8056B6935ABA}"/>
              </a:ext>
            </a:extLst>
          </p:cNvPr>
          <p:cNvSpPr txBox="1"/>
          <p:nvPr/>
        </p:nvSpPr>
        <p:spPr>
          <a:xfrm>
            <a:off x="508598" y="1953522"/>
            <a:ext cx="508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연쇄법칙을 신경망의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계산에 적용하여 신경망 방향의 역방향으로 가중치를 갱신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7A572-3A8D-44D1-B679-04A0DD415055}"/>
              </a:ext>
            </a:extLst>
          </p:cNvPr>
          <p:cNvSpPr txBox="1"/>
          <p:nvPr/>
        </p:nvSpPr>
        <p:spPr>
          <a:xfrm>
            <a:off x="584262" y="2789286"/>
            <a:ext cx="39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연쇄법칙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: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f(g(x))’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=f’(g(x))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*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 Light"/>
                <a:cs typeface="+mn-cs"/>
              </a:rPr>
              <a:t>g’(x)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118F6A-6EE9-45D0-8BC2-67A96B509559}"/>
              </a:ext>
            </a:extLst>
          </p:cNvPr>
          <p:cNvSpPr/>
          <p:nvPr/>
        </p:nvSpPr>
        <p:spPr>
          <a:xfrm>
            <a:off x="604036" y="2013933"/>
            <a:ext cx="905435" cy="260013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50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MNIST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코드 리뷰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94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2-4,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00D781-D36F-4D37-AFFC-484D7F93F6C6}"/>
              </a:ext>
            </a:extLst>
          </p:cNvPr>
          <p:cNvSpPr txBox="1"/>
          <p:nvPr/>
        </p:nvSpPr>
        <p:spPr>
          <a:xfrm>
            <a:off x="339536" y="1264666"/>
            <a:ext cx="190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MNIST code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F1C5F2-A99E-47B4-A5AA-5A4FF30B2E7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724FBD-C58A-47A0-A42C-F7168870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10" y="2129958"/>
            <a:ext cx="8560180" cy="407361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3360D4-E546-4192-92AD-3484633B3F51}"/>
              </a:ext>
            </a:extLst>
          </p:cNvPr>
          <p:cNvSpPr/>
          <p:nvPr/>
        </p:nvSpPr>
        <p:spPr>
          <a:xfrm>
            <a:off x="5190565" y="3003141"/>
            <a:ext cx="905435" cy="260013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60E73F-CA40-44E0-9007-6A8B017C7BA8}"/>
              </a:ext>
            </a:extLst>
          </p:cNvPr>
          <p:cNvSpPr/>
          <p:nvPr/>
        </p:nvSpPr>
        <p:spPr>
          <a:xfrm>
            <a:off x="3666565" y="4554036"/>
            <a:ext cx="523229" cy="224154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6BF531-A1E7-4366-9A92-05B7675F95DD}"/>
              </a:ext>
            </a:extLst>
          </p:cNvPr>
          <p:cNvSpPr/>
          <p:nvPr/>
        </p:nvSpPr>
        <p:spPr>
          <a:xfrm>
            <a:off x="3666565" y="4814012"/>
            <a:ext cx="523229" cy="224154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CD547B-487E-4ABF-A56A-4A594DD1E148}"/>
              </a:ext>
            </a:extLst>
          </p:cNvPr>
          <p:cNvSpPr/>
          <p:nvPr/>
        </p:nvSpPr>
        <p:spPr>
          <a:xfrm>
            <a:off x="4383741" y="5333965"/>
            <a:ext cx="806824" cy="260013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B3BBA6-3548-47F8-952D-E5A6E08A2AE8}"/>
              </a:ext>
            </a:extLst>
          </p:cNvPr>
          <p:cNvSpPr/>
          <p:nvPr/>
        </p:nvSpPr>
        <p:spPr>
          <a:xfrm>
            <a:off x="5875158" y="5325002"/>
            <a:ext cx="2420471" cy="260013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C22092-65F8-4FBB-9846-AA096B5B84F8}"/>
              </a:ext>
            </a:extLst>
          </p:cNvPr>
          <p:cNvSpPr/>
          <p:nvPr/>
        </p:nvSpPr>
        <p:spPr>
          <a:xfrm>
            <a:off x="5643282" y="5800347"/>
            <a:ext cx="599429" cy="260013"/>
          </a:xfrm>
          <a:prstGeom prst="rect">
            <a:avLst/>
          </a:prstGeom>
          <a:noFill/>
          <a:ln w="19050">
            <a:solidFill>
              <a:srgbClr val="043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38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2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단원 요약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Lorem Ipsum is simply dummy text of the printing and typesetting industry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나눔스퀘어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요약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손실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2822759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학습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6407036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그래디언트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변화율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나눔스퀘어 Light"/>
                <a:cs typeface="+mn-cs"/>
              </a:rPr>
              <a:t>옵티마이저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39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3443</Words>
  <Application>Microsoft Office PowerPoint</Application>
  <PresentationFormat>와이드스크린</PresentationFormat>
  <Paragraphs>785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7" baseType="lpstr">
      <vt:lpstr>-apple-system</vt:lpstr>
      <vt:lpstr>IropkeBatang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시현</dc:creator>
  <cp:lastModifiedBy>김 시현</cp:lastModifiedBy>
  <cp:revision>3</cp:revision>
  <dcterms:created xsi:type="dcterms:W3CDTF">2022-01-10T08:21:40Z</dcterms:created>
  <dcterms:modified xsi:type="dcterms:W3CDTF">2022-01-10T08:41:55Z</dcterms:modified>
</cp:coreProperties>
</file>